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ibre Baskerville" panose="02000000000000000000" pitchFamily="2" charset="0"/>
      <p:regular r:id="rId14"/>
      <p:bold r:id="rId15"/>
      <p:italic r:id="rId16"/>
    </p:embeddedFont>
    <p:embeddedFont>
      <p:font typeface="Montserrat"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acbD8bhjnWJTUFrL8UbYmt3jd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7"/>
    <p:restoredTop sz="94660"/>
  </p:normalViewPr>
  <p:slideViewPr>
    <p:cSldViewPr snapToGrid="0">
      <p:cViewPr varScale="1">
        <p:scale>
          <a:sx n="146" d="100"/>
          <a:sy n="146" d="100"/>
        </p:scale>
        <p:origin x="176" y="6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200" b="1">
                <a:solidFill>
                  <a:schemeClr val="dk1"/>
                </a:solidFill>
                <a:latin typeface="Calibri"/>
                <a:ea typeface="Calibri"/>
                <a:cs typeface="Calibri"/>
                <a:sym typeface="Calibri"/>
              </a:rPr>
              <a:t>Instructors:</a:t>
            </a:r>
            <a:r>
              <a:rPr lang="en-US" sz="1200">
                <a:solidFill>
                  <a:schemeClr val="dk1"/>
                </a:solidFill>
                <a:latin typeface="Calibri"/>
                <a:ea typeface="Calibri"/>
                <a:cs typeface="Calibri"/>
                <a:sym typeface="Calibri"/>
              </a:rPr>
              <a:t> You can pull these in a number of different ways: If you use Google Slides, go to File/Make a Copy and then you have your own set of slides.  You can click an individual slide on the left nav, hit Ctrl C, and then go to your own slides and hit Ctrl V. It’ll pop in. Tips: https://slideuplift.com/blog/how-to-duplicate-copy-paste-a-slide-in-google-slides/. </a:t>
            </a:r>
            <a:endParaRPr sz="1200">
              <a:solidFill>
                <a:schemeClr val="dk1"/>
              </a:solidFill>
              <a:latin typeface="Calibri"/>
              <a:ea typeface="Calibri"/>
              <a:cs typeface="Calibri"/>
              <a:sym typeface="Calibri"/>
            </a:endParaRPr>
          </a:p>
          <a:p>
            <a:pPr marL="0" lvl="0" indent="0" algn="l" rtl="0">
              <a:spcBef>
                <a:spcPts val="0"/>
              </a:spcBef>
              <a:spcAft>
                <a:spcPts val="0"/>
              </a:spcAft>
              <a:buSzPts val="1400"/>
              <a:buNone/>
            </a:pPr>
            <a:r>
              <a:rPr lang="en-US" sz="1200">
                <a:solidFill>
                  <a:schemeClr val="dk1"/>
                </a:solidFill>
                <a:latin typeface="Calibri"/>
                <a:ea typeface="Calibri"/>
                <a:cs typeface="Calibri"/>
                <a:sym typeface="Calibri"/>
              </a:rPr>
              <a:t>If you use Powerpoint, go to File/Download and save to your own computer.  You can then copy individual slides into your presentation. Tips: https://support.microsoft.com/en-us/office/copy-and-paste-your-slides-1fe39ace-4df6-4346-b724-30a6e2c0aeab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11de4763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2f11de47632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Project at Start of Class – Week 8 or whenever appropriate.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f11de4763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f11de47632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f11de4763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2f11de4763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sz="1200">
                <a:solidFill>
                  <a:schemeClr val="dk1"/>
                </a:solidFill>
                <a:latin typeface="Calibri"/>
                <a:ea typeface="Calibri"/>
                <a:cs typeface="Calibri"/>
                <a:sym typeface="Calibri"/>
              </a:rPr>
              <a:t>Project at Start of Class – Weeks 1 and 9, or whenever appropriate.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f11de4763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f11de47632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sz="1200">
                <a:solidFill>
                  <a:schemeClr val="dk1"/>
                </a:solidFill>
                <a:latin typeface="Calibri"/>
                <a:ea typeface="Calibri"/>
                <a:cs typeface="Calibri"/>
                <a:sym typeface="Calibri"/>
              </a:rPr>
              <a:t>Project at Start of Class – Weeks 2 and 10, or whenever appropriate.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f11de4763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2f11de47632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sz="1200">
                <a:solidFill>
                  <a:schemeClr val="dk1"/>
                </a:solidFill>
                <a:latin typeface="Calibri"/>
                <a:ea typeface="Calibri"/>
                <a:cs typeface="Calibri"/>
                <a:sym typeface="Calibri"/>
              </a:rPr>
              <a:t>Project at Start of Class – Weeks 4 and 12, or whenever appropriate.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11de4763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f11de47632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Project at Start of Class – Weeks 5 and 13, or whenever appropriate.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f11de4763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2f11de47632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Project at Start of Class – Weeks 3 and 11, or whenever appropriate.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11de4763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f11de47632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Project at Start of Class – Weeks 6 and 14, or whenever appropriate.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f11de476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f11de47632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Project at Start of Class – Weeks 7 and 15, or whenever appropriate.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nor College" type="title">
  <p:cSld name="TITLE">
    <p:spTree>
      <p:nvGrpSpPr>
        <p:cNvPr id="1" name="Shape 13"/>
        <p:cNvGrpSpPr/>
        <p:nvPr/>
      </p:nvGrpSpPr>
      <p:grpSpPr>
        <a:xfrm>
          <a:off x="0" y="0"/>
          <a:ext cx="0" cy="0"/>
          <a:chOff x="0" y="0"/>
          <a:chExt cx="0" cy="0"/>
        </a:xfrm>
      </p:grpSpPr>
      <p:sp>
        <p:nvSpPr>
          <p:cNvPr id="14" name="Google Shape;14;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15000"/>
              </a:lnSpc>
              <a:spcBef>
                <a:spcPts val="0"/>
              </a:spcBef>
              <a:spcAft>
                <a:spcPts val="0"/>
              </a:spcAft>
              <a:buClr>
                <a:srgbClr val="CBDC00"/>
              </a:buClr>
              <a:buSzPts val="3100"/>
              <a:buFont typeface="Libre Baskerville"/>
              <a:buNone/>
              <a:defRPr sz="3100" b="1">
                <a:solidFill>
                  <a:srgbClr val="CBDC00"/>
                </a:solidFill>
                <a:latin typeface="Libre Baskerville"/>
                <a:ea typeface="Libre Baskerville"/>
                <a:cs typeface="Libre Baskerville"/>
                <a:sym typeface="Libre Baskerville"/>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6"/>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a:r>
              <a:t>xx%</a:t>
            </a:r>
          </a:p>
        </p:txBody>
      </p:sp>
      <p:sp>
        <p:nvSpPr>
          <p:cNvPr id="50" name="Google Shape;50;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17500" algn="ctr">
              <a:lnSpc>
                <a:spcPct val="115000"/>
              </a:lnSpc>
              <a:spcBef>
                <a:spcPts val="0"/>
              </a:spcBef>
              <a:spcAft>
                <a:spcPts val="0"/>
              </a:spcAft>
              <a:buSzPts val="1400"/>
              <a:buChar char="●"/>
              <a:defRPr sz="1400"/>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15"/>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6"/>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nor Template" type="tx">
  <p:cSld name="TITLE_AND_BODY">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31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7"/>
          <p:cNvSpPr txBox="1">
            <a:spLocks noGrp="1"/>
          </p:cNvSpPr>
          <p:nvPr>
            <p:ph type="body" idx="1"/>
          </p:nvPr>
        </p:nvSpPr>
        <p:spPr>
          <a:xfrm>
            <a:off x="311700" y="1152475"/>
            <a:ext cx="8520600" cy="2743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7"/>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8"/>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1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 name="Google Shape;28;p9"/>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1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10"/>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311700" y="555600"/>
            <a:ext cx="83181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1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1"/>
          <p:cNvSpPr txBox="1">
            <a:spLocks noGrp="1"/>
          </p:cNvSpPr>
          <p:nvPr>
            <p:ph type="body" idx="1"/>
          </p:nvPr>
        </p:nvSpPr>
        <p:spPr>
          <a:xfrm>
            <a:off x="311700" y="1389600"/>
            <a:ext cx="8460900" cy="3179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 name="Google Shape;35;p11"/>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490250" y="450150"/>
            <a:ext cx="8272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1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12"/>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100"/>
              <a:buNone/>
              <a:defRPr/>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a:endParaRPr/>
          </a:p>
        </p:txBody>
      </p:sp>
      <p:sp>
        <p:nvSpPr>
          <p:cNvPr id="42" name="Google Shape;42;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13"/>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400"/>
              <a:buNone/>
              <a:defRPr sz="1400"/>
            </a:lvl1pPr>
          </a:lstStyle>
          <a:p>
            <a:endParaRPr/>
          </a:p>
        </p:txBody>
      </p:sp>
      <p:sp>
        <p:nvSpPr>
          <p:cNvPr id="47" name="Google Shape;47;p14"/>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BDC00"/>
              </a:buClr>
              <a:buSzPts val="3100"/>
              <a:buFont typeface="Libre Baskerville"/>
              <a:buNone/>
              <a:defRPr sz="3100" b="1" i="0" u="none" strike="noStrike" cap="none">
                <a:solidFill>
                  <a:srgbClr val="CBDC00"/>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27432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lt1"/>
              </a:buClr>
              <a:buSzPts val="1400"/>
              <a:buFont typeface="Montserrat"/>
              <a:buChar char="■"/>
              <a:defRPr sz="1400" b="1" i="0" u="none" strike="noStrike" cap="none">
                <a:solidFill>
                  <a:schemeClr val="lt1"/>
                </a:solidFill>
                <a:latin typeface="Montserrat"/>
                <a:ea typeface="Montserrat"/>
                <a:cs typeface="Montserrat"/>
                <a:sym typeface="Montserrat"/>
              </a:defRPr>
            </a:lvl9pPr>
          </a:lstStyle>
          <a:p>
            <a:endParaRPr/>
          </a:p>
        </p:txBody>
      </p:sp>
      <p:sp>
        <p:nvSpPr>
          <p:cNvPr id="8" name="Google Shape;8;p5"/>
          <p:cNvSpPr txBox="1">
            <a:spLocks noGrp="1"/>
          </p:cNvSpPr>
          <p:nvPr>
            <p:ph type="sldNum" idx="12"/>
          </p:nvPr>
        </p:nvSpPr>
        <p:spPr>
          <a:xfrm>
            <a:off x="8472470" y="4706542"/>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5"/>
          <p:cNvSpPr/>
          <p:nvPr/>
        </p:nvSpPr>
        <p:spPr>
          <a:xfrm>
            <a:off x="-37" y="4663200"/>
            <a:ext cx="1495500" cy="480300"/>
          </a:xfrm>
          <a:prstGeom prst="rect">
            <a:avLst/>
          </a:prstGeom>
          <a:solidFill>
            <a:srgbClr val="1A4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
          <p:cNvSpPr/>
          <p:nvPr/>
        </p:nvSpPr>
        <p:spPr>
          <a:xfrm>
            <a:off x="1552550" y="4663200"/>
            <a:ext cx="7591500" cy="480300"/>
          </a:xfrm>
          <a:prstGeom prst="rect">
            <a:avLst/>
          </a:prstGeom>
          <a:solidFill>
            <a:srgbClr val="CBD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
          <p:cNvSpPr/>
          <p:nvPr/>
        </p:nvSpPr>
        <p:spPr>
          <a:xfrm>
            <a:off x="1495463" y="4663200"/>
            <a:ext cx="57000" cy="480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5"/>
          <p:cNvPicPr preferRelativeResize="0"/>
          <p:nvPr/>
        </p:nvPicPr>
        <p:blipFill rotWithShape="1">
          <a:blip r:embed="rId14">
            <a:alphaModFix/>
          </a:blip>
          <a:srcRect/>
          <a:stretch/>
        </p:blipFill>
        <p:spPr>
          <a:xfrm>
            <a:off x="170737" y="4733175"/>
            <a:ext cx="1153940" cy="3403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gillespie@manor.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eleonards@manor.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blose@manor.edu" TargetMode="External"/><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studentaccounts@manor.edu" TargetMode="External"/><Relationship Id="rId5" Type="http://schemas.openxmlformats.org/officeDocument/2006/relationships/hyperlink" Target="mailto:arodriguez@manor.edu" TargetMode="External"/><Relationship Id="rId4" Type="http://schemas.openxmlformats.org/officeDocument/2006/relationships/hyperlink" Target="mailto:sbaum@manor.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jwinters@manor.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mailto:cprince@manor.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madden@manor.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t="11494" b="3989"/>
          <a:stretch/>
        </p:blipFill>
        <p:spPr>
          <a:xfrm>
            <a:off x="0" y="0"/>
            <a:ext cx="9144003" cy="5143499"/>
          </a:xfrm>
          <a:prstGeom prst="rect">
            <a:avLst/>
          </a:prstGeom>
          <a:noFill/>
          <a:ln>
            <a:noFill/>
          </a:ln>
        </p:spPr>
      </p:pic>
      <p:sp>
        <p:nvSpPr>
          <p:cNvPr id="59" name="Google Shape;59;p1"/>
          <p:cNvSpPr txBox="1">
            <a:spLocks noGrp="1"/>
          </p:cNvSpPr>
          <p:nvPr>
            <p:ph type="title" idx="4294967295"/>
          </p:nvPr>
        </p:nvSpPr>
        <p:spPr>
          <a:xfrm>
            <a:off x="395350" y="3715350"/>
            <a:ext cx="6612300" cy="1171200"/>
          </a:xfrm>
          <a:prstGeom prst="rect">
            <a:avLst/>
          </a:prstGeom>
          <a:noFill/>
          <a:ln>
            <a:noFill/>
          </a:ln>
          <a:effectLst>
            <a:outerShdw blurRad="1428750" dist="9525" algn="bl" rotWithShape="0">
              <a:srgbClr val="000000"/>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3444"/>
              <a:buNone/>
            </a:pPr>
            <a:r>
              <a:rPr lang="en-US" sz="5000" dirty="0">
                <a:solidFill>
                  <a:schemeClr val="lt1"/>
                </a:solidFill>
                <a:latin typeface="Book Antiqua" panose="02040602050305030304" pitchFamily="18" charset="0"/>
                <a:cs typeface="Times New Roman" panose="02020603050405020304" pitchFamily="18" charset="0"/>
              </a:rPr>
              <a:t>Be A Strong Student</a:t>
            </a:r>
            <a:endParaRPr sz="5000" dirty="0">
              <a:solidFill>
                <a:schemeClr val="lt1"/>
              </a:solidFill>
              <a:latin typeface="Book Antiqua" panose="02040602050305030304" pitchFamily="18" charset="0"/>
              <a:cs typeface="Times New Roman" panose="02020603050405020304" pitchFamily="18" charset="0"/>
            </a:endParaRPr>
          </a:p>
          <a:p>
            <a:pPr marL="0" lvl="0" indent="0" algn="l" rtl="0">
              <a:lnSpc>
                <a:spcPct val="100000"/>
              </a:lnSpc>
              <a:spcBef>
                <a:spcPts val="0"/>
              </a:spcBef>
              <a:spcAft>
                <a:spcPts val="0"/>
              </a:spcAft>
              <a:buSzPts val="1600"/>
              <a:buNone/>
            </a:pPr>
            <a:r>
              <a:rPr lang="en-US" sz="2600" dirty="0">
                <a:solidFill>
                  <a:schemeClr val="lt1"/>
                </a:solidFill>
                <a:latin typeface="Arial Black" panose="020B0604020202020204" pitchFamily="34" charset="0"/>
                <a:ea typeface="Montserrat"/>
                <a:cs typeface="Arial Black" panose="020B0604020202020204" pitchFamily="34" charset="0"/>
                <a:sym typeface="Montserrat"/>
              </a:rPr>
              <a:t>Fall 2024</a:t>
            </a:r>
            <a:endParaRPr sz="2744" dirty="0">
              <a:solidFill>
                <a:schemeClr val="lt1"/>
              </a:solidFill>
              <a:latin typeface="Arial Black" panose="020B0604020202020204" pitchFamily="34" charset="0"/>
              <a:ea typeface="Montserrat"/>
              <a:cs typeface="Arial Black" panose="020B0604020202020204" pitchFamily="34" charset="0"/>
              <a:sym typeface="Montserrat"/>
            </a:endParaRPr>
          </a:p>
        </p:txBody>
      </p:sp>
      <p:pic>
        <p:nvPicPr>
          <p:cNvPr id="60" name="Google Shape;60;p1"/>
          <p:cNvPicPr preferRelativeResize="0"/>
          <p:nvPr/>
        </p:nvPicPr>
        <p:blipFill>
          <a:blip r:embed="rId4">
            <a:alphaModFix/>
          </a:blip>
          <a:stretch>
            <a:fillRect/>
          </a:stretch>
        </p:blipFill>
        <p:spPr>
          <a:xfrm>
            <a:off x="7416325" y="3715350"/>
            <a:ext cx="1399620" cy="1054200"/>
          </a:xfrm>
          <a:prstGeom prst="rect">
            <a:avLst/>
          </a:prstGeom>
          <a:noFill/>
          <a:ln>
            <a:noFill/>
          </a:ln>
          <a:effectLst>
            <a:outerShdw blurRad="1428750" algn="bl" rotWithShape="0">
              <a:srgbClr val="000000"/>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f11de47632_0_74"/>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Make Your Own Community</a:t>
            </a:r>
            <a:endParaRPr sz="2800" dirty="0">
              <a:latin typeface="Book Antiqua" panose="02040602050305030304" pitchFamily="18" charset="0"/>
            </a:endParaRPr>
          </a:p>
          <a:p>
            <a:pPr marL="0" lvl="0" indent="0" algn="l" rtl="0">
              <a:lnSpc>
                <a:spcPct val="100000"/>
              </a:lnSpc>
              <a:spcBef>
                <a:spcPts val="0"/>
              </a:spcBef>
              <a:spcAft>
                <a:spcPts val="0"/>
              </a:spcAft>
              <a:buNone/>
            </a:pPr>
            <a:endParaRPr sz="1300" dirty="0">
              <a:solidFill>
                <a:schemeClr val="lt1"/>
              </a:solidFill>
              <a:latin typeface="Montserrat"/>
              <a:ea typeface="Montserrat"/>
              <a:cs typeface="Montserrat"/>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College is more than just going to class</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What to do?</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Navigate to manor.edu</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Click on Student Life (top right)</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Click on Student Engagement </a:t>
            </a:r>
            <a:br>
              <a:rPr lang="en-US" sz="1700" b="0" dirty="0">
                <a:solidFill>
                  <a:schemeClr val="lt1"/>
                </a:solidFill>
                <a:latin typeface="Arial" panose="020B0604020202020204" pitchFamily="34" charset="0"/>
                <a:ea typeface="Montserrat"/>
                <a:cs typeface="Arial" panose="020B0604020202020204" pitchFamily="34" charset="0"/>
                <a:sym typeface="Montserrat"/>
              </a:rPr>
            </a:br>
            <a:r>
              <a:rPr lang="en-US" sz="1700" b="0" dirty="0">
                <a:solidFill>
                  <a:schemeClr val="lt1"/>
                </a:solidFill>
                <a:latin typeface="Arial" panose="020B0604020202020204" pitchFamily="34" charset="0"/>
                <a:ea typeface="Montserrat"/>
                <a:cs typeface="Arial" panose="020B0604020202020204" pitchFamily="34" charset="0"/>
                <a:sym typeface="Montserrat"/>
              </a:rPr>
              <a:t>(bottom left)</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Select Student Clubs and Organizations from the drop down</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Remember: If you don’t see what you want, you can create your own club (use the form at the bottom to share your ideas)</a:t>
            </a:r>
            <a:endParaRPr sz="170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137" name="Google Shape;137;g2f11de47632_0_74"/>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138" name="Google Shape;138;g2f11de47632_0_74"/>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39" name="Google Shape;139;g2f11de47632_0_74"/>
          <p:cNvSpPr txBox="1">
            <a:spLocks noGrp="1"/>
          </p:cNvSpPr>
          <p:nvPr>
            <p:ph type="title"/>
          </p:nvPr>
        </p:nvSpPr>
        <p:spPr>
          <a:xfrm>
            <a:off x="5987050" y="4128573"/>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8 (10/21) </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140" name="Google Shape;140;g2f11de47632_0_74"/>
          <p:cNvPicPr preferRelativeResize="0"/>
          <p:nvPr/>
        </p:nvPicPr>
        <p:blipFill rotWithShape="1">
          <a:blip r:embed="rId3">
            <a:alphaModFix/>
          </a:blip>
          <a:srcRect l="24716" r="24716"/>
          <a:stretch/>
        </p:blipFill>
        <p:spPr>
          <a:xfrm>
            <a:off x="5987049" y="0"/>
            <a:ext cx="3156899" cy="415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Google Shape;145;g2f11de47632_0_82"/>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800" dirty="0">
                <a:latin typeface="Book Antiqua" panose="02040602050305030304" pitchFamily="18" charset="0"/>
              </a:rPr>
              <a:t>You Belong Here Campaign</a:t>
            </a:r>
            <a:endParaRPr sz="2800" dirty="0">
              <a:latin typeface="Book Antiqua" panose="02040602050305030304" pitchFamily="18" charset="0"/>
            </a:endParaRPr>
          </a:p>
          <a:p>
            <a:pPr marL="0" lvl="0" indent="0" algn="l" rtl="0">
              <a:lnSpc>
                <a:spcPct val="100000"/>
              </a:lnSpc>
              <a:spcBef>
                <a:spcPts val="0"/>
              </a:spcBef>
              <a:spcAft>
                <a:spcPts val="0"/>
              </a:spcAft>
              <a:buSzPts val="1400"/>
              <a:buNone/>
            </a:pPr>
            <a:endParaRPr sz="13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2300" dirty="0">
                <a:solidFill>
                  <a:schemeClr val="lt1"/>
                </a:solidFill>
                <a:latin typeface="Arial" panose="020B0604020202020204" pitchFamily="34" charset="0"/>
                <a:ea typeface="Montserrat"/>
                <a:cs typeface="Arial" panose="020B0604020202020204" pitchFamily="34" charset="0"/>
                <a:sym typeface="Montserrat"/>
              </a:rPr>
              <a:t>Questions? </a:t>
            </a:r>
            <a:endParaRPr sz="23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endParaRPr sz="13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dirty="0">
                <a:solidFill>
                  <a:schemeClr val="lt1"/>
                </a:solidFill>
                <a:latin typeface="Arial" panose="020B0604020202020204" pitchFamily="34" charset="0"/>
                <a:ea typeface="Montserrat"/>
                <a:cs typeface="Arial" panose="020B0604020202020204" pitchFamily="34" charset="0"/>
                <a:sym typeface="Montserrat"/>
              </a:rPr>
              <a:t>Be in touch with: </a:t>
            </a: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dirty="0">
                <a:solidFill>
                  <a:srgbClr val="CBDC00"/>
                </a:solidFill>
                <a:latin typeface="Arial" panose="020B0604020202020204" pitchFamily="34" charset="0"/>
                <a:ea typeface="Montserrat"/>
                <a:cs typeface="Arial" panose="020B0604020202020204" pitchFamily="34" charset="0"/>
                <a:sym typeface="Montserrat"/>
              </a:rPr>
              <a:t>Joe Gillespie, Provost </a:t>
            </a:r>
            <a:endParaRPr sz="1600" dirty="0">
              <a:solidFill>
                <a:srgbClr val="CBDC00"/>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u="sng" dirty="0">
                <a:solidFill>
                  <a:schemeClr val="lt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jgillespie@manor.edu</a:t>
            </a: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dirty="0">
                <a:solidFill>
                  <a:schemeClr val="lt1"/>
                </a:solidFill>
                <a:latin typeface="Arial" panose="020B0604020202020204" pitchFamily="34" charset="0"/>
                <a:ea typeface="Montserrat"/>
                <a:cs typeface="Arial" panose="020B0604020202020204" pitchFamily="34" charset="0"/>
                <a:sym typeface="Montserrat"/>
              </a:rPr>
              <a:t>215-885-2360 ext. 1223</a:t>
            </a: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dirty="0">
                <a:solidFill>
                  <a:srgbClr val="CBDC00"/>
                </a:solidFill>
                <a:latin typeface="Arial" panose="020B0604020202020204" pitchFamily="34" charset="0"/>
                <a:ea typeface="Montserrat"/>
                <a:cs typeface="Arial" panose="020B0604020202020204" pitchFamily="34" charset="0"/>
                <a:sym typeface="Montserrat"/>
              </a:rPr>
              <a:t>Elinore Leonards, Director of Student Success</a:t>
            </a:r>
            <a:endParaRPr sz="1600" dirty="0">
              <a:solidFill>
                <a:srgbClr val="CBDC00"/>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u="sng" dirty="0">
                <a:solidFill>
                  <a:schemeClr val="lt1"/>
                </a:solidFill>
                <a:latin typeface="Arial" panose="020B0604020202020204" pitchFamily="34" charset="0"/>
                <a:ea typeface="Montserrat"/>
                <a:cs typeface="Arial" panose="020B0604020202020204" pitchFamily="34" charset="0"/>
                <a:sym typeface="Montserrat"/>
                <a:hlinkClick r:id="rId4">
                  <a:extLst>
                    <a:ext uri="{A12FA001-AC4F-418D-AE19-62706E023703}">
                      <ahyp:hlinkClr xmlns:ahyp="http://schemas.microsoft.com/office/drawing/2018/hyperlinkcolor" val="tx"/>
                    </a:ext>
                  </a:extLst>
                </a:hlinkClick>
              </a:rPr>
              <a:t>eleonards@manor.edu</a:t>
            </a: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r>
              <a:rPr lang="en-US" sz="1600" dirty="0">
                <a:solidFill>
                  <a:schemeClr val="lt1"/>
                </a:solidFill>
                <a:latin typeface="Arial" panose="020B0604020202020204" pitchFamily="34" charset="0"/>
                <a:ea typeface="Montserrat"/>
                <a:cs typeface="Arial" panose="020B0604020202020204" pitchFamily="34" charset="0"/>
                <a:sym typeface="Montserrat"/>
              </a:rPr>
              <a:t>215-885-2360 ext. 1239</a:t>
            </a:r>
            <a:endParaRPr sz="1600" b="0" dirty="0">
              <a:solidFill>
                <a:schemeClr val="lt1"/>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latin typeface="Book Antiqua" panose="02040602050305030304" pitchFamily="18" charset="0"/>
              </a:rPr>
              <a:t>You Belong Here: Info for Instructors</a:t>
            </a:r>
            <a:endParaRPr sz="2400" dirty="0">
              <a:latin typeface="Book Antiqua" panose="02040602050305030304" pitchFamily="18" charset="0"/>
            </a:endParaRPr>
          </a:p>
          <a:p>
            <a:pPr marL="0" lvl="0" indent="0" algn="l" rtl="0">
              <a:lnSpc>
                <a:spcPct val="100000"/>
              </a:lnSpc>
              <a:spcBef>
                <a:spcPts val="0"/>
              </a:spcBef>
              <a:spcAft>
                <a:spcPts val="0"/>
              </a:spcAft>
              <a:buSzPts val="1400"/>
              <a:buNone/>
            </a:pPr>
            <a:endParaRPr sz="135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SzPts val="1400"/>
              <a:buNone/>
            </a:pPr>
            <a:r>
              <a:rPr lang="en-US" sz="1350" b="0" dirty="0">
                <a:solidFill>
                  <a:schemeClr val="lt1"/>
                </a:solidFill>
                <a:latin typeface="Arial" panose="020B0604020202020204" pitchFamily="34" charset="0"/>
                <a:ea typeface="Montserrat"/>
                <a:cs typeface="Arial" panose="020B0604020202020204" pitchFamily="34" charset="0"/>
                <a:sym typeface="Montserrat"/>
              </a:rPr>
              <a:t>A diverse array individuals representing many departments and programs at Manor College developed this campaign to </a:t>
            </a:r>
            <a:r>
              <a:rPr lang="en-US" sz="1350" dirty="0">
                <a:solidFill>
                  <a:schemeClr val="lt1"/>
                </a:solidFill>
                <a:latin typeface="Arial" panose="020B0604020202020204" pitchFamily="34" charset="0"/>
                <a:ea typeface="Montserrat"/>
                <a:cs typeface="Arial" panose="020B0604020202020204" pitchFamily="34" charset="0"/>
                <a:sym typeface="Montserrat"/>
              </a:rPr>
              <a:t>raise awareness of the behaviors and actions that STRONG students develop and practice.</a:t>
            </a:r>
            <a:endParaRPr sz="135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SzPts val="1400"/>
              <a:buNone/>
            </a:pPr>
            <a:endParaRPr sz="1350" b="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SzPts val="1400"/>
              <a:buNone/>
            </a:pPr>
            <a:r>
              <a:rPr lang="en-US" sz="1350" i="1" dirty="0">
                <a:solidFill>
                  <a:schemeClr val="lt1"/>
                </a:solidFill>
                <a:latin typeface="Arial" panose="020B0604020202020204" pitchFamily="34" charset="0"/>
                <a:ea typeface="Montserrat"/>
                <a:cs typeface="Arial" panose="020B0604020202020204" pitchFamily="34" charset="0"/>
                <a:sym typeface="Montserrat"/>
              </a:rPr>
              <a:t>All Blue Jays can be STRONG students! Blue Jays can soar to new heights! This campaign makes explicit</a:t>
            </a:r>
            <a:r>
              <a:rPr lang="en-US" sz="1350" dirty="0">
                <a:solidFill>
                  <a:schemeClr val="lt1"/>
                </a:solidFill>
                <a:latin typeface="Arial" panose="020B0604020202020204" pitchFamily="34" charset="0"/>
                <a:ea typeface="Montserrat"/>
                <a:cs typeface="Arial" panose="020B0604020202020204" pitchFamily="34" charset="0"/>
                <a:sym typeface="Montserrat"/>
              </a:rPr>
              <a:t> what it takes to become STRONG – it’s small, simple acts that, in total, lead to success.  </a:t>
            </a:r>
            <a:endParaRPr sz="135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SzPts val="1400"/>
              <a:buNone/>
            </a:pPr>
            <a:endParaRPr sz="1350" b="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SzPts val="1400"/>
              <a:buNone/>
            </a:pPr>
            <a:r>
              <a:rPr lang="en-US" sz="1350" b="0" dirty="0">
                <a:solidFill>
                  <a:schemeClr val="lt1"/>
                </a:solidFill>
                <a:latin typeface="Arial" panose="020B0604020202020204" pitchFamily="34" charset="0"/>
                <a:ea typeface="Montserrat"/>
                <a:cs typeface="Arial" panose="020B0604020202020204" pitchFamily="34" charset="0"/>
                <a:sym typeface="Montserrat"/>
              </a:rPr>
              <a:t>Instructors are invited and encouraged to support this campaign:</a:t>
            </a:r>
            <a:endParaRPr sz="135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1150" algn="l" rtl="0">
              <a:lnSpc>
                <a:spcPct val="100000"/>
              </a:lnSpc>
              <a:spcBef>
                <a:spcPts val="0"/>
              </a:spcBef>
              <a:spcAft>
                <a:spcPts val="0"/>
              </a:spcAft>
              <a:buClr>
                <a:schemeClr val="lt1"/>
              </a:buClr>
              <a:buSzPts val="1300"/>
              <a:buFont typeface="Montserrat"/>
              <a:buChar char="●"/>
            </a:pPr>
            <a:r>
              <a:rPr lang="en-US" sz="1350" b="0" dirty="0">
                <a:solidFill>
                  <a:schemeClr val="lt1"/>
                </a:solidFill>
                <a:latin typeface="Arial" panose="020B0604020202020204" pitchFamily="34" charset="0"/>
                <a:ea typeface="Montserrat"/>
                <a:cs typeface="Arial" panose="020B0604020202020204" pitchFamily="34" charset="0"/>
                <a:sym typeface="Montserrat"/>
              </a:rPr>
              <a:t>During each week of the semester, project the slide of the week (each is dated) as students arrive in class – or for asynchronous courses, include the message as part of your weekly overview.</a:t>
            </a:r>
            <a:endParaRPr sz="135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1150" algn="l" rtl="0">
              <a:lnSpc>
                <a:spcPct val="100000"/>
              </a:lnSpc>
              <a:spcBef>
                <a:spcPts val="0"/>
              </a:spcBef>
              <a:spcAft>
                <a:spcPts val="0"/>
              </a:spcAft>
              <a:buClr>
                <a:schemeClr val="lt1"/>
              </a:buClr>
              <a:buSzPts val="1300"/>
              <a:buFont typeface="Montserrat"/>
              <a:buChar char="●"/>
            </a:pPr>
            <a:r>
              <a:rPr lang="en-US" sz="1350" b="0" dirty="0">
                <a:solidFill>
                  <a:schemeClr val="lt1"/>
                </a:solidFill>
                <a:latin typeface="Arial" panose="020B0604020202020204" pitchFamily="34" charset="0"/>
                <a:ea typeface="Montserrat"/>
                <a:cs typeface="Arial" panose="020B0604020202020204" pitchFamily="34" charset="0"/>
                <a:sym typeface="Montserrat"/>
              </a:rPr>
              <a:t>Adopt an interventionist, positive, and explicit approach to guiding students in developing these behaviors.</a:t>
            </a:r>
            <a:endParaRPr sz="135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66" name="Google Shape;66;p4"/>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500" b="1" dirty="0">
                <a:solidFill>
                  <a:srgbClr val="1A439B"/>
                </a:solidFill>
                <a:latin typeface="Arial" panose="020B0604020202020204" pitchFamily="34" charset="0"/>
                <a:ea typeface="Montserrat"/>
                <a:cs typeface="Arial" panose="020B0604020202020204" pitchFamily="34" charset="0"/>
                <a:sym typeface="Montserrat"/>
              </a:rPr>
              <a:t>See the You Belong Here Strong Student Campaign link </a:t>
            </a:r>
            <a:endParaRPr sz="1500" b="1" dirty="0">
              <a:solidFill>
                <a:srgbClr val="1A439B"/>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1100" b="1" dirty="0">
                <a:solidFill>
                  <a:srgbClr val="1A439B"/>
                </a:solidFill>
                <a:latin typeface="Arial" panose="020B0604020202020204" pitchFamily="34" charset="0"/>
                <a:ea typeface="Montserrat"/>
                <a:cs typeface="Arial" panose="020B0604020202020204" pitchFamily="34" charset="0"/>
                <a:sym typeface="Montserrat"/>
              </a:rPr>
              <a:t>for more information, ideas, strategies</a:t>
            </a:r>
            <a:endParaRPr sz="1100" b="1" dirty="0">
              <a:solidFill>
                <a:srgbClr val="1A439B"/>
              </a:solidFill>
              <a:latin typeface="Arial" panose="020B0604020202020204" pitchFamily="34" charset="0"/>
              <a:ea typeface="Montserrat"/>
              <a:cs typeface="Arial" panose="020B0604020202020204" pitchFamily="34" charset="0"/>
              <a:sym typeface="Montserrat"/>
            </a:endParaRPr>
          </a:p>
        </p:txBody>
      </p:sp>
      <p:sp>
        <p:nvSpPr>
          <p:cNvPr id="67" name="Google Shape;67;p4"/>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68" name="Google Shape;68;p4"/>
          <p:cNvSpPr txBox="1">
            <a:spLocks noGrp="1"/>
          </p:cNvSpPr>
          <p:nvPr>
            <p:ph type="title"/>
          </p:nvPr>
        </p:nvSpPr>
        <p:spPr>
          <a:xfrm>
            <a:off x="6262300" y="352675"/>
            <a:ext cx="2718300" cy="4017000"/>
          </a:xfrm>
          <a:prstGeom prst="rect">
            <a:avLst/>
          </a:prstGeom>
          <a:noFill/>
          <a:ln>
            <a:noFill/>
          </a:ln>
        </p:spPr>
        <p:txBody>
          <a:bodyPr spcFirstLastPara="1" wrap="square" lIns="0" tIns="0" rIns="0" bIns="0" anchor="t" anchorCtr="0">
            <a:noAutofit/>
          </a:bodyPr>
          <a:lstStyle/>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 Attend Class Like You Mean It</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2: Time Management!</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3: Submit Assignments…on Time</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4: Seek Academic Help</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5: Take Care of You…All of You</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6: Deal with Absences Effectively</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7: Know Yourself</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8: Make Your Own Community</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9: Attend Class Like You Mean It</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10: Time Management!</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11: Submit Assignments…on Time</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12: Seek Academic Help</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13: Take Care of You…All of You</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14: Deal with Absences Effectively</a:t>
            </a:r>
            <a:endParaRPr sz="11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60000"/>
              </a:lnSpc>
              <a:spcBef>
                <a:spcPts val="0"/>
              </a:spcBef>
              <a:spcAft>
                <a:spcPts val="0"/>
              </a:spcAft>
              <a:buSzPts val="1400"/>
              <a:buNone/>
            </a:pPr>
            <a:r>
              <a:rPr lang="en-US" sz="1100" dirty="0">
                <a:solidFill>
                  <a:schemeClr val="lt1"/>
                </a:solidFill>
                <a:latin typeface="Arial" panose="020B0604020202020204" pitchFamily="34" charset="0"/>
                <a:ea typeface="Montserrat"/>
                <a:cs typeface="Arial" panose="020B0604020202020204" pitchFamily="34" charset="0"/>
                <a:sym typeface="Montserrat"/>
              </a:rPr>
              <a:t>Week 15: Know Yourself</a:t>
            </a:r>
            <a:endParaRPr sz="1100" dirty="0">
              <a:solidFill>
                <a:schemeClr val="lt1"/>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f11de47632_0_18"/>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Attend Class Like You Mean It</a:t>
            </a:r>
            <a:endParaRPr sz="2800" dirty="0">
              <a:latin typeface="Book Antiqua" panose="02040602050305030304" pitchFamily="18" charset="0"/>
            </a:endParaRPr>
          </a:p>
          <a:p>
            <a:pPr marL="0" lvl="0" indent="0" algn="l" rtl="0">
              <a:lnSpc>
                <a:spcPct val="100000"/>
              </a:lnSpc>
              <a:spcBef>
                <a:spcPts val="0"/>
              </a:spcBef>
              <a:spcAft>
                <a:spcPts val="0"/>
              </a:spcAft>
              <a:buSzPts val="1400"/>
              <a:buNone/>
            </a:pPr>
            <a:endParaRPr sz="1300" dirty="0">
              <a:solidFill>
                <a:schemeClr val="lt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Arrive early – be ready to learn on time.</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Avoid absences, know the attendance policy for each class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Prevent Distractions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Select a seat where you can see and hear</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Take out earbuds/remove headphones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Silence cell phones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If using a computer, open your browser only </a:t>
            </a:r>
            <a:br>
              <a:rPr lang="en-US" sz="1400" b="0" dirty="0">
                <a:solidFill>
                  <a:schemeClr val="lt1"/>
                </a:solidFill>
                <a:latin typeface="Arial" panose="020B0604020202020204" pitchFamily="34" charset="0"/>
                <a:ea typeface="Montserrat"/>
                <a:cs typeface="Arial" panose="020B0604020202020204" pitchFamily="34" charset="0"/>
                <a:sym typeface="Montserrat"/>
              </a:rPr>
            </a:br>
            <a:r>
              <a:rPr lang="en-US" sz="1400" b="0" dirty="0">
                <a:solidFill>
                  <a:schemeClr val="lt1"/>
                </a:solidFill>
                <a:latin typeface="Arial" panose="020B0604020202020204" pitchFamily="34" charset="0"/>
                <a:ea typeface="Montserrat"/>
                <a:cs typeface="Arial" panose="020B0604020202020204" pitchFamily="34" charset="0"/>
                <a:sym typeface="Montserrat"/>
              </a:rPr>
              <a:t>to tabs relevant to class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Ask questions. Respond when your instructor </a:t>
            </a:r>
            <a:br>
              <a:rPr lang="en-US" sz="1400" b="0" dirty="0">
                <a:solidFill>
                  <a:schemeClr val="lt1"/>
                </a:solidFill>
                <a:latin typeface="Arial" panose="020B0604020202020204" pitchFamily="34" charset="0"/>
                <a:ea typeface="Montserrat"/>
                <a:cs typeface="Arial" panose="020B0604020202020204" pitchFamily="34" charset="0"/>
                <a:sym typeface="Montserrat"/>
              </a:rPr>
            </a:br>
            <a:r>
              <a:rPr lang="en-US" sz="1400" b="0" dirty="0">
                <a:solidFill>
                  <a:schemeClr val="lt1"/>
                </a:solidFill>
                <a:latin typeface="Arial" panose="020B0604020202020204" pitchFamily="34" charset="0"/>
                <a:ea typeface="Montserrat"/>
                <a:cs typeface="Arial" panose="020B0604020202020204" pitchFamily="34" charset="0"/>
                <a:sym typeface="Montserrat"/>
              </a:rPr>
              <a:t>asks questions.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Take notes: don’t rely only on provided </a:t>
            </a:r>
            <a:br>
              <a:rPr lang="en-US" sz="1400" b="0" dirty="0">
                <a:solidFill>
                  <a:schemeClr val="lt1"/>
                </a:solidFill>
                <a:latin typeface="Arial" panose="020B0604020202020204" pitchFamily="34" charset="0"/>
                <a:ea typeface="Montserrat"/>
                <a:cs typeface="Arial" panose="020B0604020202020204" pitchFamily="34" charset="0"/>
                <a:sym typeface="Montserrat"/>
              </a:rPr>
            </a:br>
            <a:r>
              <a:rPr lang="en-US" sz="1400" b="0" dirty="0">
                <a:solidFill>
                  <a:schemeClr val="lt1"/>
                </a:solidFill>
                <a:latin typeface="Arial" panose="020B0604020202020204" pitchFamily="34" charset="0"/>
                <a:ea typeface="Montserrat"/>
                <a:cs typeface="Arial" panose="020B0604020202020204" pitchFamily="34" charset="0"/>
                <a:sym typeface="Montserrat"/>
              </a:rPr>
              <a:t>PowerPoints and outlines.</a:t>
            </a:r>
            <a:endParaRPr sz="14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US" sz="1400" b="0" dirty="0">
                <a:solidFill>
                  <a:schemeClr val="lt1"/>
                </a:solidFill>
                <a:latin typeface="Arial" panose="020B0604020202020204" pitchFamily="34" charset="0"/>
                <a:ea typeface="Montserrat"/>
                <a:cs typeface="Arial" panose="020B0604020202020204" pitchFamily="34" charset="0"/>
                <a:sym typeface="Montserrat"/>
              </a:rPr>
              <a:t>Refer to the syllabus and Canvas often: they are </a:t>
            </a:r>
            <a:br>
              <a:rPr lang="en-US" sz="1400" b="0" dirty="0">
                <a:solidFill>
                  <a:schemeClr val="lt1"/>
                </a:solidFill>
                <a:latin typeface="Arial" panose="020B0604020202020204" pitchFamily="34" charset="0"/>
                <a:ea typeface="Montserrat"/>
                <a:cs typeface="Arial" panose="020B0604020202020204" pitchFamily="34" charset="0"/>
                <a:sym typeface="Montserrat"/>
              </a:rPr>
            </a:br>
            <a:r>
              <a:rPr lang="en-US" sz="1400" b="0" dirty="0">
                <a:solidFill>
                  <a:schemeClr val="lt1"/>
                </a:solidFill>
                <a:latin typeface="Arial" panose="020B0604020202020204" pitchFamily="34" charset="0"/>
                <a:ea typeface="Montserrat"/>
                <a:cs typeface="Arial" panose="020B0604020202020204" pitchFamily="34" charset="0"/>
                <a:sym typeface="Montserrat"/>
              </a:rPr>
              <a:t>your course guides</a:t>
            </a:r>
            <a:endParaRPr sz="140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74" name="Google Shape;74;g2f11de47632_0_18"/>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endParaRPr sz="1300" b="1" dirty="0">
              <a:solidFill>
                <a:srgbClr val="1A439B"/>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endParaRPr sz="1300" b="1" dirty="0">
              <a:solidFill>
                <a:srgbClr val="1A439B"/>
              </a:solidFill>
              <a:latin typeface="Arial" panose="020B0604020202020204" pitchFamily="34" charset="0"/>
              <a:ea typeface="Montserrat"/>
              <a:cs typeface="Arial" panose="020B0604020202020204" pitchFamily="34" charset="0"/>
              <a:sym typeface="Montserrat"/>
            </a:endParaRPr>
          </a:p>
        </p:txBody>
      </p:sp>
      <p:sp>
        <p:nvSpPr>
          <p:cNvPr id="75" name="Google Shape;75;g2f11de47632_0_18"/>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76" name="Google Shape;76;g2f11de47632_0_18"/>
          <p:cNvSpPr txBox="1">
            <a:spLocks noGrp="1"/>
          </p:cNvSpPr>
          <p:nvPr>
            <p:ph type="title"/>
          </p:nvPr>
        </p:nvSpPr>
        <p:spPr>
          <a:xfrm>
            <a:off x="5987200" y="4119964"/>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1 (9/3) &amp; 9 (10/28)</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77" name="Google Shape;77;g2f11de47632_0_18"/>
          <p:cNvPicPr preferRelativeResize="0"/>
          <p:nvPr/>
        </p:nvPicPr>
        <p:blipFill rotWithShape="1">
          <a:blip r:embed="rId3">
            <a:alphaModFix/>
          </a:blip>
          <a:srcRect b="13322"/>
          <a:stretch/>
        </p:blipFill>
        <p:spPr>
          <a:xfrm flipH="1">
            <a:off x="5987048" y="0"/>
            <a:ext cx="3156899" cy="411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f11de47632_0_26"/>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Time Management!</a:t>
            </a:r>
            <a:endParaRPr sz="2800" dirty="0">
              <a:latin typeface="Book Antiqua" panose="02040602050305030304" pitchFamily="18" charset="0"/>
            </a:endParaRPr>
          </a:p>
          <a:p>
            <a:pPr marL="0" lvl="0" indent="0" algn="l" rtl="0">
              <a:lnSpc>
                <a:spcPct val="100000"/>
              </a:lnSpc>
              <a:spcBef>
                <a:spcPts val="0"/>
              </a:spcBef>
              <a:spcAft>
                <a:spcPts val="0"/>
              </a:spcAft>
              <a:buSzPts val="1400"/>
              <a:buNone/>
            </a:pPr>
            <a:endParaRPr sz="13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sz="1600" dirty="0">
                <a:solidFill>
                  <a:schemeClr val="lt1"/>
                </a:solidFill>
                <a:latin typeface="Arial" panose="020B0604020202020204" pitchFamily="34" charset="0"/>
                <a:ea typeface="Montserrat"/>
                <a:cs typeface="Arial" panose="020B0604020202020204" pitchFamily="34" charset="0"/>
                <a:sym typeface="Montserrat"/>
              </a:rPr>
              <a:t>Effective time management lowers stress and improves performance!</a:t>
            </a:r>
            <a:endParaRPr sz="160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Plan study time: 1 class hour = 2 to 3 out-of-class study and prep hours (this includes hybrid and online).</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Schedule your time/use a calendar: class time, homework, commuting, work, social, self-care.</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0200" algn="l" rtl="0">
              <a:lnSpc>
                <a:spcPct val="100000"/>
              </a:lnSpc>
              <a:spcBef>
                <a:spcPts val="0"/>
              </a:spcBef>
              <a:spcAft>
                <a:spcPts val="0"/>
              </a:spcAft>
              <a:buClr>
                <a:srgbClr val="CBDC00"/>
              </a:buClr>
              <a:buSzPts val="1600"/>
              <a:buFont typeface="Montserrat"/>
              <a:buChar char="●"/>
            </a:pPr>
            <a:r>
              <a:rPr lang="en-US" sz="1600" dirty="0">
                <a:solidFill>
                  <a:srgbClr val="CBDC00"/>
                </a:solidFill>
                <a:latin typeface="Arial" panose="020B0604020202020204" pitchFamily="34" charset="0"/>
                <a:ea typeface="Montserrat"/>
                <a:cs typeface="Arial" panose="020B0604020202020204" pitchFamily="34" charset="0"/>
                <a:sym typeface="Montserrat"/>
              </a:rPr>
              <a:t>Time Management is the #1 student challenge – get help!</a:t>
            </a:r>
            <a:endParaRPr sz="1600" dirty="0">
              <a:solidFill>
                <a:srgbClr val="CBDC00"/>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Your professors</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Manor College Learning Center</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Your Academic Advisor</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Campus Counselor</a:t>
            </a:r>
            <a:endParaRPr sz="160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83" name="Google Shape;83;g2f11de47632_0_26"/>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84" name="Google Shape;84;g2f11de47632_0_26"/>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85" name="Google Shape;85;g2f11de47632_0_26"/>
          <p:cNvSpPr txBox="1">
            <a:spLocks noGrp="1"/>
          </p:cNvSpPr>
          <p:nvPr>
            <p:ph type="title"/>
          </p:nvPr>
        </p:nvSpPr>
        <p:spPr>
          <a:xfrm>
            <a:off x="5987050" y="4137282"/>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2 (9/9) &amp; 10 (11/4)</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86" name="Google Shape;86;g2f11de47632_0_26"/>
          <p:cNvPicPr preferRelativeResize="0"/>
          <p:nvPr/>
        </p:nvPicPr>
        <p:blipFill rotWithShape="1">
          <a:blip r:embed="rId3">
            <a:alphaModFix/>
          </a:blip>
          <a:srcRect t="13743" r="11535" b="8771"/>
          <a:stretch/>
        </p:blipFill>
        <p:spPr>
          <a:xfrm>
            <a:off x="5987049" y="0"/>
            <a:ext cx="3156899" cy="415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f11de47632_0_34"/>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Submit Assignments…On Time</a:t>
            </a:r>
            <a:endParaRPr sz="2800" dirty="0">
              <a:latin typeface="Book Antiqua" panose="02040602050305030304" pitchFamily="18" charset="0"/>
            </a:endParaRPr>
          </a:p>
          <a:p>
            <a:pPr marL="0" lvl="0" indent="0" algn="l" rtl="0">
              <a:lnSpc>
                <a:spcPct val="100000"/>
              </a:lnSpc>
              <a:spcBef>
                <a:spcPts val="0"/>
              </a:spcBef>
              <a:spcAft>
                <a:spcPts val="0"/>
              </a:spcAft>
              <a:buNone/>
            </a:pPr>
            <a:endParaRPr sz="1300" dirty="0">
              <a:solidFill>
                <a:schemeClr val="lt1"/>
              </a:solidFill>
              <a:latin typeface="Montserrat"/>
              <a:ea typeface="Montserrat"/>
              <a:cs typeface="Montserrat"/>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Homework matters for:</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Final grade</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Success on larger projects and exams</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Submitting work after the deadline can result in:</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Reduction in grades (varies by professor)</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Falling behind</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Pay especially close attention to due dates in online and hybrid courses</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Unexpected emergency? </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Contact instructor as soon as possible</a:t>
            </a:r>
            <a:endParaRPr sz="170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92" name="Google Shape;92;g2f11de47632_0_34"/>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93" name="Google Shape;93;g2f11de47632_0_34"/>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94" name="Google Shape;94;g2f11de47632_0_34"/>
          <p:cNvSpPr txBox="1">
            <a:spLocks noGrp="1"/>
          </p:cNvSpPr>
          <p:nvPr>
            <p:ph type="title"/>
          </p:nvPr>
        </p:nvSpPr>
        <p:spPr>
          <a:xfrm>
            <a:off x="5987050" y="4128573"/>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3 (9/16) &amp; 11 (11/11)</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95" name="Google Shape;95;g2f11de47632_0_34"/>
          <p:cNvPicPr preferRelativeResize="0"/>
          <p:nvPr/>
        </p:nvPicPr>
        <p:blipFill rotWithShape="1">
          <a:blip r:embed="rId3">
            <a:alphaModFix/>
          </a:blip>
          <a:srcRect l="37134" r="11763"/>
          <a:stretch/>
        </p:blipFill>
        <p:spPr>
          <a:xfrm>
            <a:off x="5987049" y="0"/>
            <a:ext cx="3156900" cy="411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f11de47632_0_42"/>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Seek Academic Help</a:t>
            </a:r>
            <a:endParaRPr sz="2800" dirty="0">
              <a:latin typeface="Book Antiqua" panose="02040602050305030304" pitchFamily="18" charset="0"/>
            </a:endParaRPr>
          </a:p>
          <a:p>
            <a:pPr marL="0" lvl="0" indent="0" algn="l" rtl="0">
              <a:lnSpc>
                <a:spcPct val="100000"/>
              </a:lnSpc>
              <a:spcBef>
                <a:spcPts val="0"/>
              </a:spcBef>
              <a:spcAft>
                <a:spcPts val="0"/>
              </a:spcAft>
              <a:buNone/>
            </a:pPr>
            <a:endParaRPr sz="1300" dirty="0">
              <a:solidFill>
                <a:schemeClr val="lt1"/>
              </a:solidFill>
              <a:latin typeface="Montserrat"/>
              <a:ea typeface="Montserrat"/>
              <a:cs typeface="Montserrat"/>
              <a:sym typeface="Montserrat"/>
            </a:endParaRPr>
          </a:p>
          <a:p>
            <a:pPr marL="457200" lvl="0" indent="-323850" algn="l" rtl="0">
              <a:lnSpc>
                <a:spcPct val="100000"/>
              </a:lnSpc>
              <a:spcBef>
                <a:spcPts val="0"/>
              </a:spcBef>
              <a:spcAft>
                <a:spcPts val="0"/>
              </a:spcAft>
              <a:buClr>
                <a:schemeClr val="lt1"/>
              </a:buClr>
              <a:buSzPts val="1500"/>
              <a:buFont typeface="Montserrat"/>
              <a:buChar char="●"/>
            </a:pPr>
            <a:r>
              <a:rPr lang="en-US" sz="1500" b="0" dirty="0">
                <a:solidFill>
                  <a:schemeClr val="lt1"/>
                </a:solidFill>
                <a:latin typeface="Arial" panose="020B0604020202020204" pitchFamily="34" charset="0"/>
                <a:ea typeface="Montserrat"/>
                <a:cs typeface="Arial" panose="020B0604020202020204" pitchFamily="34" charset="0"/>
                <a:sym typeface="Montserrat"/>
              </a:rPr>
              <a:t>First – talk to your professor!</a:t>
            </a:r>
            <a:endParaRPr sz="15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Clr>
                <a:schemeClr val="lt1"/>
              </a:buClr>
              <a:buSzPts val="1500"/>
              <a:buFont typeface="Montserrat"/>
              <a:buChar char="●"/>
            </a:pPr>
            <a:r>
              <a:rPr lang="en-US" sz="1500" b="0" dirty="0">
                <a:solidFill>
                  <a:schemeClr val="lt1"/>
                </a:solidFill>
                <a:latin typeface="Arial" panose="020B0604020202020204" pitchFamily="34" charset="0"/>
                <a:ea typeface="Montserrat"/>
                <a:cs typeface="Arial" panose="020B0604020202020204" pitchFamily="34" charset="0"/>
                <a:sym typeface="Montserrat"/>
              </a:rPr>
              <a:t>Go to the instructor’s office hours</a:t>
            </a:r>
            <a:endParaRPr sz="15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Clr>
                <a:schemeClr val="lt1"/>
              </a:buClr>
              <a:buSzPts val="1500"/>
              <a:buFont typeface="Montserrat"/>
              <a:buChar char="●"/>
            </a:pPr>
            <a:r>
              <a:rPr lang="en-US" sz="1500" b="0" dirty="0">
                <a:solidFill>
                  <a:schemeClr val="lt1"/>
                </a:solidFill>
                <a:latin typeface="Arial" panose="020B0604020202020204" pitchFamily="34" charset="0"/>
                <a:ea typeface="Montserrat"/>
                <a:cs typeface="Arial" panose="020B0604020202020204" pitchFamily="34" charset="0"/>
                <a:sym typeface="Montserrat"/>
              </a:rPr>
              <a:t>Contact the </a:t>
            </a:r>
            <a:r>
              <a:rPr lang="en-US" sz="1500" dirty="0">
                <a:solidFill>
                  <a:schemeClr val="lt1"/>
                </a:solidFill>
                <a:latin typeface="Arial" panose="020B0604020202020204" pitchFamily="34" charset="0"/>
                <a:ea typeface="Montserrat"/>
                <a:cs typeface="Arial" panose="020B0604020202020204" pitchFamily="34" charset="0"/>
                <a:sym typeface="Montserrat"/>
              </a:rPr>
              <a:t>Learning Center for tutoring help </a:t>
            </a:r>
            <a:br>
              <a:rPr lang="en-US" sz="1500" b="0" dirty="0">
                <a:solidFill>
                  <a:schemeClr val="lt1"/>
                </a:solidFill>
                <a:latin typeface="Arial" panose="020B0604020202020204" pitchFamily="34" charset="0"/>
                <a:ea typeface="Montserrat"/>
                <a:cs typeface="Arial" panose="020B0604020202020204" pitchFamily="34" charset="0"/>
                <a:sym typeface="Montserrat"/>
              </a:rPr>
            </a:br>
            <a:r>
              <a:rPr lang="en-US" sz="1500" b="0" dirty="0">
                <a:solidFill>
                  <a:schemeClr val="lt1"/>
                </a:solidFill>
                <a:latin typeface="Arial" panose="020B0604020202020204" pitchFamily="34" charset="0"/>
                <a:ea typeface="Montserrat"/>
                <a:cs typeface="Arial" panose="020B0604020202020204" pitchFamily="34" charset="0"/>
                <a:sym typeface="Montserrat"/>
              </a:rPr>
              <a:t>Michael Blose – </a:t>
            </a:r>
            <a:r>
              <a:rPr lang="en-US" sz="1500" b="0" u="sng" dirty="0">
                <a:solidFill>
                  <a:schemeClr val="lt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mblose@manor.edu</a:t>
            </a:r>
            <a:r>
              <a:rPr lang="en-US" sz="1500" b="0" dirty="0">
                <a:solidFill>
                  <a:schemeClr val="lt1"/>
                </a:solidFill>
                <a:latin typeface="Arial" panose="020B0604020202020204" pitchFamily="34" charset="0"/>
                <a:ea typeface="Montserrat"/>
                <a:cs typeface="Arial" panose="020B0604020202020204" pitchFamily="34" charset="0"/>
                <a:sym typeface="Montserrat"/>
              </a:rPr>
              <a:t> </a:t>
            </a:r>
            <a:endParaRPr sz="15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Clr>
                <a:schemeClr val="lt1"/>
              </a:buClr>
              <a:buSzPts val="1500"/>
              <a:buFont typeface="Montserrat"/>
              <a:buChar char="●"/>
            </a:pPr>
            <a:r>
              <a:rPr lang="en-US" sz="1500" b="0" dirty="0">
                <a:solidFill>
                  <a:schemeClr val="lt1"/>
                </a:solidFill>
                <a:latin typeface="Arial" panose="020B0604020202020204" pitchFamily="34" charset="0"/>
                <a:ea typeface="Montserrat"/>
                <a:cs typeface="Arial" panose="020B0604020202020204" pitchFamily="34" charset="0"/>
                <a:sym typeface="Montserrat"/>
              </a:rPr>
              <a:t>Contact a</a:t>
            </a:r>
            <a:r>
              <a:rPr lang="en-US" sz="1500" dirty="0">
                <a:solidFill>
                  <a:schemeClr val="lt1"/>
                </a:solidFill>
                <a:latin typeface="Arial" panose="020B0604020202020204" pitchFamily="34" charset="0"/>
                <a:ea typeface="Montserrat"/>
                <a:cs typeface="Arial" panose="020B0604020202020204" pitchFamily="34" charset="0"/>
                <a:sym typeface="Montserrat"/>
              </a:rPr>
              <a:t> librarian for research help </a:t>
            </a:r>
            <a:br>
              <a:rPr lang="en-US" sz="1500" dirty="0">
                <a:solidFill>
                  <a:schemeClr val="lt1"/>
                </a:solidFill>
                <a:latin typeface="Arial" panose="020B0604020202020204" pitchFamily="34" charset="0"/>
                <a:ea typeface="Montserrat"/>
                <a:cs typeface="Arial" panose="020B0604020202020204" pitchFamily="34" charset="0"/>
                <a:sym typeface="Montserrat"/>
              </a:rPr>
            </a:br>
            <a:r>
              <a:rPr lang="en-US" sz="1500" b="0" dirty="0">
                <a:solidFill>
                  <a:schemeClr val="lt1"/>
                </a:solidFill>
                <a:latin typeface="Arial" panose="020B0604020202020204" pitchFamily="34" charset="0"/>
                <a:ea typeface="Montserrat"/>
                <a:cs typeface="Arial" panose="020B0604020202020204" pitchFamily="34" charset="0"/>
                <a:sym typeface="Montserrat"/>
              </a:rPr>
              <a:t>Sarah Baum – </a:t>
            </a:r>
            <a:r>
              <a:rPr lang="en-US" sz="1500" b="0" u="sng" dirty="0">
                <a:solidFill>
                  <a:schemeClr val="lt1"/>
                </a:solidFill>
                <a:latin typeface="Arial" panose="020B0604020202020204" pitchFamily="34" charset="0"/>
                <a:ea typeface="Montserrat"/>
                <a:cs typeface="Arial" panose="020B0604020202020204" pitchFamily="34" charset="0"/>
                <a:sym typeface="Montserrat"/>
                <a:hlinkClick r:id="rId4">
                  <a:extLst>
                    <a:ext uri="{A12FA001-AC4F-418D-AE19-62706E023703}">
                      <ahyp:hlinkClr xmlns:ahyp="http://schemas.microsoft.com/office/drawing/2018/hyperlinkcolor" val="tx"/>
                    </a:ext>
                  </a:extLst>
                </a:hlinkClick>
              </a:rPr>
              <a:t>sbaum@manor.edu</a:t>
            </a:r>
            <a:r>
              <a:rPr lang="en-US" sz="1500" b="0" dirty="0">
                <a:solidFill>
                  <a:schemeClr val="lt1"/>
                </a:solidFill>
                <a:latin typeface="Arial" panose="020B0604020202020204" pitchFamily="34" charset="0"/>
                <a:ea typeface="Montserrat"/>
                <a:cs typeface="Arial" panose="020B0604020202020204" pitchFamily="34" charset="0"/>
                <a:sym typeface="Montserrat"/>
              </a:rPr>
              <a:t> </a:t>
            </a:r>
            <a:endParaRPr sz="15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Clr>
                <a:schemeClr val="lt1"/>
              </a:buClr>
              <a:buSzPts val="1500"/>
              <a:buFont typeface="Montserrat"/>
              <a:buChar char="●"/>
            </a:pPr>
            <a:r>
              <a:rPr lang="en-US" sz="1500" b="0" dirty="0">
                <a:solidFill>
                  <a:schemeClr val="lt1"/>
                </a:solidFill>
                <a:latin typeface="Arial" panose="020B0604020202020204" pitchFamily="34" charset="0"/>
                <a:ea typeface="Montserrat"/>
                <a:cs typeface="Arial" panose="020B0604020202020204" pitchFamily="34" charset="0"/>
                <a:sym typeface="Montserrat"/>
              </a:rPr>
              <a:t>Connect with</a:t>
            </a:r>
            <a:r>
              <a:rPr lang="en-US" sz="1500" dirty="0">
                <a:solidFill>
                  <a:schemeClr val="lt1"/>
                </a:solidFill>
                <a:latin typeface="Arial" panose="020B0604020202020204" pitchFamily="34" charset="0"/>
                <a:ea typeface="Montserrat"/>
                <a:cs typeface="Arial" panose="020B0604020202020204" pitchFamily="34" charset="0"/>
                <a:sym typeface="Montserrat"/>
              </a:rPr>
              <a:t> Disability Services for academic accommodations</a:t>
            </a:r>
            <a:endParaRPr sz="150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0" algn="l" rtl="0">
              <a:lnSpc>
                <a:spcPct val="100000"/>
              </a:lnSpc>
              <a:spcBef>
                <a:spcPts val="0"/>
              </a:spcBef>
              <a:spcAft>
                <a:spcPts val="0"/>
              </a:spcAft>
              <a:buNone/>
            </a:pPr>
            <a:r>
              <a:rPr lang="en-US" sz="1500" b="0" dirty="0">
                <a:solidFill>
                  <a:schemeClr val="lt1"/>
                </a:solidFill>
                <a:latin typeface="Arial" panose="020B0604020202020204" pitchFamily="34" charset="0"/>
                <a:ea typeface="Montserrat"/>
                <a:cs typeface="Arial" panose="020B0604020202020204" pitchFamily="34" charset="0"/>
                <a:sym typeface="Montserrat"/>
              </a:rPr>
              <a:t>Anessa Rodriguez – </a:t>
            </a:r>
            <a:r>
              <a:rPr lang="en-US" sz="1500" b="0" u="sng" dirty="0">
                <a:solidFill>
                  <a:schemeClr val="lt1"/>
                </a:solidFill>
                <a:latin typeface="Arial" panose="020B0604020202020204" pitchFamily="34" charset="0"/>
                <a:ea typeface="Montserrat"/>
                <a:cs typeface="Arial" panose="020B0604020202020204" pitchFamily="34" charset="0"/>
                <a:sym typeface="Montserrat"/>
                <a:hlinkClick r:id="rId5">
                  <a:extLst>
                    <a:ext uri="{A12FA001-AC4F-418D-AE19-62706E023703}">
                      <ahyp:hlinkClr xmlns:ahyp="http://schemas.microsoft.com/office/drawing/2018/hyperlinkcolor" val="tx"/>
                    </a:ext>
                  </a:extLst>
                </a:hlinkClick>
              </a:rPr>
              <a:t>arodriguez@manor.edu</a:t>
            </a:r>
            <a:endParaRPr sz="15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Clr>
                <a:srgbClr val="CBDC00"/>
              </a:buClr>
              <a:buSzPts val="1500"/>
              <a:buFont typeface="Montserrat"/>
              <a:buChar char="●"/>
            </a:pPr>
            <a:r>
              <a:rPr lang="en-US" sz="1500" dirty="0">
                <a:solidFill>
                  <a:srgbClr val="CBDC00"/>
                </a:solidFill>
                <a:latin typeface="Arial" panose="020B0604020202020204" pitchFamily="34" charset="0"/>
                <a:ea typeface="Montserrat"/>
                <a:cs typeface="Arial" panose="020B0604020202020204" pitchFamily="34" charset="0"/>
                <a:sym typeface="Montserrat"/>
              </a:rPr>
              <a:t>Problems with Registration? Paying your Bill? </a:t>
            </a:r>
            <a:br>
              <a:rPr lang="en-US" sz="1500" dirty="0">
                <a:solidFill>
                  <a:srgbClr val="CBDC00"/>
                </a:solidFill>
                <a:latin typeface="Arial" panose="020B0604020202020204" pitchFamily="34" charset="0"/>
                <a:ea typeface="Montserrat"/>
                <a:cs typeface="Arial" panose="020B0604020202020204" pitchFamily="34" charset="0"/>
                <a:sym typeface="Montserrat"/>
              </a:rPr>
            </a:br>
            <a:r>
              <a:rPr lang="en-US" sz="1500" dirty="0">
                <a:solidFill>
                  <a:srgbClr val="CBDC00"/>
                </a:solidFill>
                <a:latin typeface="Arial" panose="020B0604020202020204" pitchFamily="34" charset="0"/>
                <a:ea typeface="Montserrat"/>
                <a:cs typeface="Arial" panose="020B0604020202020204" pitchFamily="34" charset="0"/>
                <a:sym typeface="Montserrat"/>
              </a:rPr>
              <a:t>Account holds? </a:t>
            </a:r>
            <a:br>
              <a:rPr lang="en-US" sz="1500" b="0" dirty="0">
                <a:solidFill>
                  <a:srgbClr val="CBDC00"/>
                </a:solidFill>
                <a:latin typeface="Arial" panose="020B0604020202020204" pitchFamily="34" charset="0"/>
                <a:ea typeface="Montserrat"/>
                <a:cs typeface="Arial" panose="020B0604020202020204" pitchFamily="34" charset="0"/>
                <a:sym typeface="Montserrat"/>
              </a:rPr>
            </a:br>
            <a:r>
              <a:rPr lang="en-US" sz="1500" b="0" dirty="0">
                <a:solidFill>
                  <a:schemeClr val="lt1"/>
                </a:solidFill>
                <a:latin typeface="Arial" panose="020B0604020202020204" pitchFamily="34" charset="0"/>
                <a:ea typeface="Montserrat"/>
                <a:cs typeface="Arial" panose="020B0604020202020204" pitchFamily="34" charset="0"/>
                <a:sym typeface="Montserrat"/>
              </a:rPr>
              <a:t>Contact Assistant Director of Student Accounts –</a:t>
            </a:r>
            <a:br>
              <a:rPr lang="en-US" sz="1500" b="0" dirty="0">
                <a:solidFill>
                  <a:schemeClr val="lt1"/>
                </a:solidFill>
                <a:latin typeface="Arial" panose="020B0604020202020204" pitchFamily="34" charset="0"/>
                <a:ea typeface="Montserrat"/>
                <a:cs typeface="Arial" panose="020B0604020202020204" pitchFamily="34" charset="0"/>
                <a:sym typeface="Montserrat"/>
              </a:rPr>
            </a:br>
            <a:r>
              <a:rPr lang="en-US" sz="1500" b="0" u="sng" dirty="0">
                <a:solidFill>
                  <a:schemeClr val="lt1"/>
                </a:solidFill>
                <a:latin typeface="Arial" panose="020B0604020202020204" pitchFamily="34" charset="0"/>
                <a:ea typeface="Montserrat"/>
                <a:cs typeface="Arial" panose="020B0604020202020204" pitchFamily="34" charset="0"/>
                <a:sym typeface="Montserrat"/>
                <a:hlinkClick r:id="rId6">
                  <a:extLst>
                    <a:ext uri="{A12FA001-AC4F-418D-AE19-62706E023703}">
                      <ahyp:hlinkClr xmlns:ahyp="http://schemas.microsoft.com/office/drawing/2018/hyperlinkcolor" val="tx"/>
                    </a:ext>
                  </a:extLst>
                </a:hlinkClick>
              </a:rPr>
              <a:t>studentaccounts@manor.edu </a:t>
            </a:r>
            <a:endParaRPr sz="1500" b="0" dirty="0">
              <a:solidFill>
                <a:srgbClr val="CBDC00"/>
              </a:solidFill>
              <a:latin typeface="Arial" panose="020B0604020202020204" pitchFamily="34" charset="0"/>
              <a:ea typeface="Montserrat"/>
              <a:cs typeface="Arial" panose="020B0604020202020204" pitchFamily="34" charset="0"/>
              <a:sym typeface="Montserrat"/>
            </a:endParaRPr>
          </a:p>
        </p:txBody>
      </p:sp>
      <p:sp>
        <p:nvSpPr>
          <p:cNvPr id="101" name="Google Shape;101;g2f11de47632_0_42"/>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102" name="Google Shape;102;g2f11de47632_0_42"/>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03" name="Google Shape;103;g2f11de47632_0_42"/>
          <p:cNvSpPr txBox="1">
            <a:spLocks noGrp="1"/>
          </p:cNvSpPr>
          <p:nvPr>
            <p:ph type="title"/>
          </p:nvPr>
        </p:nvSpPr>
        <p:spPr>
          <a:xfrm>
            <a:off x="5987050" y="4128573"/>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4 (9/23) &amp; 12 (11/18)</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104" name="Google Shape;104;g2f11de47632_0_42"/>
          <p:cNvPicPr preferRelativeResize="0"/>
          <p:nvPr/>
        </p:nvPicPr>
        <p:blipFill rotWithShape="1">
          <a:blip r:embed="rId7">
            <a:alphaModFix/>
          </a:blip>
          <a:srcRect l="20416" r="28481"/>
          <a:stretch/>
        </p:blipFill>
        <p:spPr>
          <a:xfrm>
            <a:off x="5987049" y="0"/>
            <a:ext cx="3156900" cy="411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f11de47632_0_50"/>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Take Care of You…All of You!</a:t>
            </a:r>
            <a:endParaRPr sz="2800" dirty="0">
              <a:latin typeface="Book Antiqua" panose="02040602050305030304" pitchFamily="18" charset="0"/>
            </a:endParaRPr>
          </a:p>
          <a:p>
            <a:pPr marL="0" lvl="0" indent="0" algn="l" rtl="0">
              <a:lnSpc>
                <a:spcPct val="100000"/>
              </a:lnSpc>
              <a:spcBef>
                <a:spcPts val="0"/>
              </a:spcBef>
              <a:spcAft>
                <a:spcPts val="0"/>
              </a:spcAft>
              <a:buNone/>
            </a:pPr>
            <a:endParaRPr sz="1300" dirty="0">
              <a:solidFill>
                <a:schemeClr val="lt1"/>
              </a:solidFill>
              <a:latin typeface="Montserrat"/>
              <a:ea typeface="Montserrat"/>
              <a:cs typeface="Montserrat"/>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Get enough sleep!</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Exercise – even moderate exercise helps</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Attend class hydrated and nourished</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Use your </a:t>
            </a:r>
            <a:r>
              <a:rPr lang="en-US" sz="1700" dirty="0">
                <a:solidFill>
                  <a:schemeClr val="lt1"/>
                </a:solidFill>
                <a:latin typeface="Arial" panose="020B0604020202020204" pitchFamily="34" charset="0"/>
                <a:ea typeface="Montserrat"/>
                <a:cs typeface="Arial" panose="020B0604020202020204" pitchFamily="34" charset="0"/>
                <a:sym typeface="Montserrat"/>
              </a:rPr>
              <a:t>Student Health Center</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0" algn="l" rtl="0">
              <a:lnSpc>
                <a:spcPct val="100000"/>
              </a:lnSpc>
              <a:spcBef>
                <a:spcPts val="0"/>
              </a:spcBef>
              <a:spcAft>
                <a:spcPts val="0"/>
              </a:spcAft>
              <a:buNone/>
            </a:pPr>
            <a:r>
              <a:rPr lang="en-US" sz="1700" b="0" dirty="0">
                <a:solidFill>
                  <a:schemeClr val="lt1"/>
                </a:solidFill>
                <a:latin typeface="Arial" panose="020B0604020202020204" pitchFamily="34" charset="0"/>
                <a:ea typeface="Montserrat"/>
                <a:cs typeface="Arial" panose="020B0604020202020204" pitchFamily="34" charset="0"/>
                <a:sym typeface="Montserrat"/>
              </a:rPr>
              <a:t>Jen Winters – </a:t>
            </a:r>
            <a:r>
              <a:rPr lang="en-US" sz="1700" b="0" u="sng" dirty="0">
                <a:solidFill>
                  <a:schemeClr val="lt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jwinters@manor.edu</a:t>
            </a:r>
            <a:r>
              <a:rPr lang="en-US" sz="1700" b="0" dirty="0">
                <a:solidFill>
                  <a:schemeClr val="lt1"/>
                </a:solidFill>
                <a:latin typeface="Arial" panose="020B0604020202020204" pitchFamily="34" charset="0"/>
                <a:ea typeface="Montserrat"/>
                <a:cs typeface="Arial" panose="020B0604020202020204" pitchFamily="34" charset="0"/>
                <a:sym typeface="Montserrat"/>
              </a:rPr>
              <a:t>   </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Consult with </a:t>
            </a:r>
            <a:r>
              <a:rPr lang="en-US" sz="1700" dirty="0">
                <a:solidFill>
                  <a:schemeClr val="lt1"/>
                </a:solidFill>
                <a:latin typeface="Arial" panose="020B0604020202020204" pitchFamily="34" charset="0"/>
                <a:ea typeface="Montserrat"/>
                <a:cs typeface="Arial" panose="020B0604020202020204" pitchFamily="34" charset="0"/>
                <a:sym typeface="Montserrat"/>
              </a:rPr>
              <a:t>Counseling Services </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0" algn="l" rtl="0">
              <a:lnSpc>
                <a:spcPct val="100000"/>
              </a:lnSpc>
              <a:spcBef>
                <a:spcPts val="0"/>
              </a:spcBef>
              <a:spcAft>
                <a:spcPts val="0"/>
              </a:spcAft>
              <a:buNone/>
            </a:pPr>
            <a:r>
              <a:rPr lang="en-US" sz="1700" b="0" dirty="0">
                <a:solidFill>
                  <a:schemeClr val="lt1"/>
                </a:solidFill>
                <a:latin typeface="Arial" panose="020B0604020202020204" pitchFamily="34" charset="0"/>
                <a:ea typeface="Montserrat"/>
                <a:cs typeface="Arial" panose="020B0604020202020204" pitchFamily="34" charset="0"/>
                <a:sym typeface="Montserrat"/>
              </a:rPr>
              <a:t>Christie Prince – </a:t>
            </a:r>
            <a:r>
              <a:rPr lang="en-US" sz="1700" b="0" u="sng" dirty="0">
                <a:solidFill>
                  <a:schemeClr val="lt1"/>
                </a:solidFill>
                <a:latin typeface="Arial" panose="020B0604020202020204" pitchFamily="34" charset="0"/>
                <a:ea typeface="Montserrat"/>
                <a:cs typeface="Arial" panose="020B0604020202020204" pitchFamily="34" charset="0"/>
                <a:sym typeface="Montserrat"/>
                <a:hlinkClick r:id="rId4">
                  <a:extLst>
                    <a:ext uri="{A12FA001-AC4F-418D-AE19-62706E023703}">
                      <ahyp:hlinkClr xmlns:ahyp="http://schemas.microsoft.com/office/drawing/2018/hyperlinkcolor" val="tx"/>
                    </a:ext>
                  </a:extLst>
                </a:hlinkClick>
              </a:rPr>
              <a:t>cprince@manor.edu</a:t>
            </a:r>
            <a:r>
              <a:rPr lang="en-US" sz="1700" b="0" dirty="0">
                <a:solidFill>
                  <a:schemeClr val="lt1"/>
                </a:solidFill>
                <a:latin typeface="Arial" panose="020B0604020202020204" pitchFamily="34" charset="0"/>
                <a:ea typeface="Montserrat"/>
                <a:cs typeface="Arial" panose="020B0604020202020204" pitchFamily="34" charset="0"/>
                <a:sym typeface="Montserrat"/>
              </a:rPr>
              <a:t> </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Spend time with friends, families, pets, etc.</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6550" algn="l" rtl="0">
              <a:lnSpc>
                <a:spcPct val="100000"/>
              </a:lnSpc>
              <a:spcBef>
                <a:spcPts val="0"/>
              </a:spcBef>
              <a:spcAft>
                <a:spcPts val="0"/>
              </a:spcAft>
              <a:buClr>
                <a:schemeClr val="lt1"/>
              </a:buClr>
              <a:buSzPts val="1700"/>
              <a:buFont typeface="Montserrat"/>
              <a:buChar char="●"/>
            </a:pPr>
            <a:r>
              <a:rPr lang="en-US" sz="1700" b="0" dirty="0">
                <a:solidFill>
                  <a:schemeClr val="lt1"/>
                </a:solidFill>
                <a:latin typeface="Arial" panose="020B0604020202020204" pitchFamily="34" charset="0"/>
                <a:ea typeface="Montserrat"/>
                <a:cs typeface="Arial" panose="020B0604020202020204" pitchFamily="34" charset="0"/>
                <a:sym typeface="Montserrat"/>
              </a:rPr>
              <a:t>Plan downtime!</a:t>
            </a:r>
            <a:endParaRPr sz="1700" b="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None/>
            </a:pPr>
            <a:endParaRPr sz="1700" b="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None/>
            </a:pPr>
            <a:endParaRPr sz="1300" b="0" dirty="0">
              <a:solidFill>
                <a:srgbClr val="CBDC00"/>
              </a:solidFill>
              <a:latin typeface="Montserrat"/>
              <a:ea typeface="Montserrat"/>
              <a:cs typeface="Montserrat"/>
              <a:sym typeface="Montserrat"/>
            </a:endParaRPr>
          </a:p>
        </p:txBody>
      </p:sp>
      <p:sp>
        <p:nvSpPr>
          <p:cNvPr id="110" name="Google Shape;110;g2f11de47632_0_50"/>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111" name="Google Shape;111;g2f11de47632_0_50"/>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12" name="Google Shape;112;g2f11de47632_0_50"/>
          <p:cNvSpPr txBox="1">
            <a:spLocks noGrp="1"/>
          </p:cNvSpPr>
          <p:nvPr>
            <p:ph type="title"/>
          </p:nvPr>
        </p:nvSpPr>
        <p:spPr>
          <a:xfrm>
            <a:off x="5987050" y="4119864"/>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5 (9/30) &amp; 13 (11/25)</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113" name="Google Shape;113;g2f11de47632_0_50"/>
          <p:cNvPicPr preferRelativeResize="0"/>
          <p:nvPr/>
        </p:nvPicPr>
        <p:blipFill rotWithShape="1">
          <a:blip r:embed="rId5">
            <a:alphaModFix/>
          </a:blip>
          <a:srcRect l="16134" r="32764"/>
          <a:stretch/>
        </p:blipFill>
        <p:spPr>
          <a:xfrm>
            <a:off x="5987049" y="0"/>
            <a:ext cx="3156900" cy="4111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f11de47632_0_58"/>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Deal with Absences Effectively</a:t>
            </a:r>
            <a:endParaRPr sz="2800" dirty="0">
              <a:latin typeface="Book Antiqua" panose="02040602050305030304" pitchFamily="18" charset="0"/>
            </a:endParaRPr>
          </a:p>
          <a:p>
            <a:pPr marL="0" lvl="0" indent="0" algn="l" rtl="0">
              <a:lnSpc>
                <a:spcPct val="100000"/>
              </a:lnSpc>
              <a:spcBef>
                <a:spcPts val="0"/>
              </a:spcBef>
              <a:spcAft>
                <a:spcPts val="0"/>
              </a:spcAft>
              <a:buNone/>
            </a:pPr>
            <a:endParaRPr sz="1300" dirty="0">
              <a:solidFill>
                <a:schemeClr val="lt1"/>
              </a:solidFill>
              <a:latin typeface="Montserrat"/>
              <a:ea typeface="Montserrat"/>
              <a:cs typeface="Montserrat"/>
              <a:sym typeface="Montserrat"/>
            </a:endParaRPr>
          </a:p>
          <a:p>
            <a:pPr marL="457200" lvl="0" indent="-330200" algn="l" rtl="0">
              <a:lnSpc>
                <a:spcPct val="100000"/>
              </a:lnSpc>
              <a:spcBef>
                <a:spcPts val="0"/>
              </a:spcBef>
              <a:spcAft>
                <a:spcPts val="0"/>
              </a:spcAft>
              <a:buClr>
                <a:schemeClr val="lt1"/>
              </a:buClr>
              <a:buSzPts val="1600"/>
              <a:buFont typeface="Montserrat"/>
              <a:buChar char="●"/>
            </a:pPr>
            <a:r>
              <a:rPr lang="en-US" sz="1600" dirty="0">
                <a:solidFill>
                  <a:srgbClr val="CBDC00"/>
                </a:solidFill>
                <a:latin typeface="Arial" panose="020B0604020202020204" pitchFamily="34" charset="0"/>
                <a:ea typeface="Montserrat"/>
                <a:cs typeface="Arial" panose="020B0604020202020204" pitchFamily="34" charset="0"/>
                <a:sym typeface="Montserrat"/>
              </a:rPr>
              <a:t>Avoid absences:</a:t>
            </a:r>
            <a:r>
              <a:rPr lang="en-US" sz="1600" b="0" dirty="0">
                <a:solidFill>
                  <a:schemeClr val="lt1"/>
                </a:solidFill>
                <a:latin typeface="Arial" panose="020B0604020202020204" pitchFamily="34" charset="0"/>
                <a:ea typeface="Montserrat"/>
                <a:cs typeface="Arial" panose="020B0604020202020204" pitchFamily="34" charset="0"/>
                <a:sym typeface="Montserrat"/>
              </a:rPr>
              <a:t> Make sure you understand the absence policy in each class - - they may not all be the same!</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If you are absent:</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Let your professors know in advance</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Complete and submit assignments that are due</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Don’t ask “Did I miss anything?” </a:t>
            </a:r>
            <a:br>
              <a:rPr lang="en-US" sz="1600" b="0" dirty="0">
                <a:solidFill>
                  <a:schemeClr val="lt1"/>
                </a:solidFill>
                <a:latin typeface="Arial" panose="020B0604020202020204" pitchFamily="34" charset="0"/>
                <a:ea typeface="Montserrat"/>
                <a:cs typeface="Arial" panose="020B0604020202020204" pitchFamily="34" charset="0"/>
                <a:sym typeface="Montserrat"/>
              </a:rPr>
            </a:br>
            <a:r>
              <a:rPr lang="en-US" sz="1600" b="0" dirty="0">
                <a:solidFill>
                  <a:schemeClr val="lt1"/>
                </a:solidFill>
                <a:latin typeface="Arial" panose="020B0604020202020204" pitchFamily="34" charset="0"/>
                <a:ea typeface="Montserrat"/>
                <a:cs typeface="Arial" panose="020B0604020202020204" pitchFamily="34" charset="0"/>
                <a:sym typeface="Montserrat"/>
              </a:rPr>
              <a:t>Get notes from a reliable classmate…</a:t>
            </a:r>
            <a:br>
              <a:rPr lang="en-US" sz="1600" b="0" dirty="0">
                <a:solidFill>
                  <a:schemeClr val="lt1"/>
                </a:solidFill>
                <a:latin typeface="Arial" panose="020B0604020202020204" pitchFamily="34" charset="0"/>
                <a:ea typeface="Montserrat"/>
                <a:cs typeface="Arial" panose="020B0604020202020204" pitchFamily="34" charset="0"/>
                <a:sym typeface="Montserrat"/>
              </a:rPr>
            </a:br>
            <a:r>
              <a:rPr lang="en-US" sz="1600" b="0" dirty="0">
                <a:solidFill>
                  <a:schemeClr val="lt1"/>
                </a:solidFill>
                <a:latin typeface="Arial" panose="020B0604020202020204" pitchFamily="34" charset="0"/>
                <a:ea typeface="Montserrat"/>
                <a:cs typeface="Arial" panose="020B0604020202020204" pitchFamily="34" charset="0"/>
                <a:sym typeface="Montserrat"/>
              </a:rPr>
              <a:t>ask Professor “What did I miss?”  </a:t>
            </a:r>
            <a:endParaRPr sz="16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30200" algn="l" rtl="0">
              <a:lnSpc>
                <a:spcPct val="100000"/>
              </a:lnSpc>
              <a:spcBef>
                <a:spcPts val="0"/>
              </a:spcBef>
              <a:spcAft>
                <a:spcPts val="0"/>
              </a:spcAft>
              <a:buClr>
                <a:schemeClr val="lt1"/>
              </a:buClr>
              <a:buSzPts val="1600"/>
              <a:buFont typeface="Montserrat"/>
              <a:buChar char="●"/>
            </a:pPr>
            <a:r>
              <a:rPr lang="en-US" sz="1600" b="0" dirty="0">
                <a:solidFill>
                  <a:schemeClr val="lt1"/>
                </a:solidFill>
                <a:latin typeface="Arial" panose="020B0604020202020204" pitchFamily="34" charset="0"/>
                <a:ea typeface="Montserrat"/>
                <a:cs typeface="Arial" panose="020B0604020202020204" pitchFamily="34" charset="0"/>
                <a:sym typeface="Montserrat"/>
              </a:rPr>
              <a:t>If you will need to be out for an extended time, contact Sharon Madden in the Provost’s Office (</a:t>
            </a:r>
            <a:r>
              <a:rPr lang="en-US" sz="1600" b="0" u="sng" dirty="0">
                <a:solidFill>
                  <a:schemeClr val="lt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smadden@manor.edu</a:t>
            </a:r>
            <a:r>
              <a:rPr lang="en-US" sz="1600" b="0" dirty="0">
                <a:solidFill>
                  <a:schemeClr val="lt1"/>
                </a:solidFill>
                <a:latin typeface="Arial" panose="020B0604020202020204" pitchFamily="34" charset="0"/>
                <a:ea typeface="Montserrat"/>
                <a:cs typeface="Arial" panose="020B0604020202020204" pitchFamily="34" charset="0"/>
                <a:sym typeface="Montserrat"/>
              </a:rPr>
              <a:t> or extension 1243)</a:t>
            </a:r>
            <a:endParaRPr sz="160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119" name="Google Shape;119;g2f11de47632_0_58"/>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120" name="Google Shape;120;g2f11de47632_0_58"/>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21" name="Google Shape;121;g2f11de47632_0_58"/>
          <p:cNvSpPr txBox="1">
            <a:spLocks noGrp="1"/>
          </p:cNvSpPr>
          <p:nvPr>
            <p:ph type="title"/>
          </p:nvPr>
        </p:nvSpPr>
        <p:spPr>
          <a:xfrm>
            <a:off x="5987050" y="4128573"/>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6 (10/7) &amp; 14 (12/2)</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122" name="Google Shape;122;g2f11de47632_0_58"/>
          <p:cNvPicPr preferRelativeResize="0"/>
          <p:nvPr/>
        </p:nvPicPr>
        <p:blipFill rotWithShape="1">
          <a:blip r:embed="rId4">
            <a:alphaModFix/>
          </a:blip>
          <a:srcRect l="12505" r="36393"/>
          <a:stretch/>
        </p:blipFill>
        <p:spPr>
          <a:xfrm>
            <a:off x="5987049" y="0"/>
            <a:ext cx="3156900" cy="4111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f11de47632_0_66"/>
          <p:cNvSpPr txBox="1">
            <a:spLocks noGrp="1"/>
          </p:cNvSpPr>
          <p:nvPr>
            <p:ph type="title"/>
          </p:nvPr>
        </p:nvSpPr>
        <p:spPr>
          <a:xfrm>
            <a:off x="337500" y="304200"/>
            <a:ext cx="5236500" cy="4065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990"/>
              <a:buNone/>
            </a:pPr>
            <a:r>
              <a:rPr lang="en-US" sz="2400" dirty="0">
                <a:solidFill>
                  <a:schemeClr val="lt1"/>
                </a:solidFill>
                <a:latin typeface="Book Antiqua" panose="02040602050305030304" pitchFamily="18" charset="0"/>
              </a:rPr>
              <a:t>You Belong Here</a:t>
            </a:r>
            <a:endParaRPr sz="2400" dirty="0">
              <a:solidFill>
                <a:schemeClr val="lt1"/>
              </a:solidFill>
              <a:latin typeface="Book Antiqua" panose="02040602050305030304" pitchFamily="18" charset="0"/>
            </a:endParaRPr>
          </a:p>
          <a:p>
            <a:pPr marL="0" lvl="0" indent="0" algn="l" rtl="0">
              <a:lnSpc>
                <a:spcPct val="100000"/>
              </a:lnSpc>
              <a:spcBef>
                <a:spcPts val="0"/>
              </a:spcBef>
              <a:spcAft>
                <a:spcPts val="0"/>
              </a:spcAft>
              <a:buSzPts val="990"/>
              <a:buNone/>
            </a:pPr>
            <a:r>
              <a:rPr lang="en-US" sz="2800" dirty="0">
                <a:latin typeface="Book Antiqua" panose="02040602050305030304" pitchFamily="18" charset="0"/>
              </a:rPr>
              <a:t>Know Yourself</a:t>
            </a:r>
            <a:endParaRPr sz="2800" dirty="0">
              <a:latin typeface="Book Antiqua" panose="02040602050305030304" pitchFamily="18" charset="0"/>
            </a:endParaRPr>
          </a:p>
          <a:p>
            <a:pPr marL="0" lvl="0" indent="0" algn="l" rtl="0">
              <a:lnSpc>
                <a:spcPct val="100000"/>
              </a:lnSpc>
              <a:spcBef>
                <a:spcPts val="0"/>
              </a:spcBef>
              <a:spcAft>
                <a:spcPts val="0"/>
              </a:spcAft>
              <a:buNone/>
            </a:pPr>
            <a:endParaRPr sz="1300" dirty="0">
              <a:solidFill>
                <a:schemeClr val="lt1"/>
              </a:solidFill>
              <a:latin typeface="Montserrat"/>
              <a:ea typeface="Montserrat"/>
              <a:cs typeface="Montserrat"/>
              <a:sym typeface="Montserrat"/>
            </a:endParaRPr>
          </a:p>
          <a:p>
            <a:pPr marL="457200" lvl="0" indent="-342900" algn="l" rtl="0">
              <a:lnSpc>
                <a:spcPct val="100000"/>
              </a:lnSpc>
              <a:spcBef>
                <a:spcPts val="0"/>
              </a:spcBef>
              <a:spcAft>
                <a:spcPts val="0"/>
              </a:spcAft>
              <a:buClr>
                <a:schemeClr val="lt1"/>
              </a:buClr>
              <a:buSzPts val="1800"/>
              <a:buFont typeface="Montserrat"/>
              <a:buChar char="●"/>
            </a:pPr>
            <a:r>
              <a:rPr lang="en-US" sz="1800" b="0" dirty="0">
                <a:solidFill>
                  <a:schemeClr val="lt1"/>
                </a:solidFill>
                <a:latin typeface="Arial" panose="020B0604020202020204" pitchFamily="34" charset="0"/>
                <a:ea typeface="Montserrat"/>
                <a:cs typeface="Arial" panose="020B0604020202020204" pitchFamily="34" charset="0"/>
                <a:sym typeface="Montserrat"/>
              </a:rPr>
              <a:t>Have a study plan: where you are most effective (library? cafe? kitchen table?)</a:t>
            </a:r>
            <a:endParaRPr sz="18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42900" algn="l" rtl="0">
              <a:lnSpc>
                <a:spcPct val="100000"/>
              </a:lnSpc>
              <a:spcBef>
                <a:spcPts val="0"/>
              </a:spcBef>
              <a:spcAft>
                <a:spcPts val="0"/>
              </a:spcAft>
              <a:buClr>
                <a:schemeClr val="lt1"/>
              </a:buClr>
              <a:buSzPts val="1800"/>
              <a:buFont typeface="Montserrat"/>
              <a:buChar char="●"/>
            </a:pPr>
            <a:r>
              <a:rPr lang="en-US" sz="1800" b="0" dirty="0">
                <a:solidFill>
                  <a:schemeClr val="lt1"/>
                </a:solidFill>
                <a:latin typeface="Arial" panose="020B0604020202020204" pitchFamily="34" charset="0"/>
                <a:ea typeface="Montserrat"/>
                <a:cs typeface="Arial" panose="020B0604020202020204" pitchFamily="34" charset="0"/>
                <a:sym typeface="Montserrat"/>
              </a:rPr>
              <a:t>Plan your time:</a:t>
            </a:r>
            <a:endParaRPr sz="18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42900" algn="l" rtl="0">
              <a:lnSpc>
                <a:spcPct val="100000"/>
              </a:lnSpc>
              <a:spcBef>
                <a:spcPts val="0"/>
              </a:spcBef>
              <a:spcAft>
                <a:spcPts val="0"/>
              </a:spcAft>
              <a:buClr>
                <a:schemeClr val="lt1"/>
              </a:buClr>
              <a:buSzPts val="1800"/>
              <a:buFont typeface="Montserrat"/>
              <a:buChar char="○"/>
            </a:pPr>
            <a:r>
              <a:rPr lang="en-US" sz="1800" b="0" dirty="0">
                <a:solidFill>
                  <a:schemeClr val="lt1"/>
                </a:solidFill>
                <a:latin typeface="Arial" panose="020B0604020202020204" pitchFamily="34" charset="0"/>
                <a:ea typeface="Montserrat"/>
                <a:cs typeface="Arial" panose="020B0604020202020204" pitchFamily="34" charset="0"/>
                <a:sym typeface="Montserrat"/>
              </a:rPr>
              <a:t>Night owls? Avoid “wait until morning”</a:t>
            </a:r>
            <a:endParaRPr sz="1800" b="0" dirty="0">
              <a:solidFill>
                <a:schemeClr val="lt1"/>
              </a:solidFill>
              <a:latin typeface="Arial" panose="020B0604020202020204" pitchFamily="34" charset="0"/>
              <a:ea typeface="Montserrat"/>
              <a:cs typeface="Arial" panose="020B0604020202020204" pitchFamily="34" charset="0"/>
              <a:sym typeface="Montserrat"/>
            </a:endParaRPr>
          </a:p>
          <a:p>
            <a:pPr marL="914400" lvl="1" indent="-342900" algn="l" rtl="0">
              <a:lnSpc>
                <a:spcPct val="100000"/>
              </a:lnSpc>
              <a:spcBef>
                <a:spcPts val="0"/>
              </a:spcBef>
              <a:spcAft>
                <a:spcPts val="0"/>
              </a:spcAft>
              <a:buClr>
                <a:schemeClr val="lt1"/>
              </a:buClr>
              <a:buSzPts val="1800"/>
              <a:buFont typeface="Montserrat"/>
              <a:buChar char="○"/>
            </a:pPr>
            <a:r>
              <a:rPr lang="en-US" sz="1800" b="0" dirty="0">
                <a:solidFill>
                  <a:schemeClr val="lt1"/>
                </a:solidFill>
                <a:latin typeface="Arial" panose="020B0604020202020204" pitchFamily="34" charset="0"/>
                <a:ea typeface="Montserrat"/>
                <a:cs typeface="Arial" panose="020B0604020202020204" pitchFamily="34" charset="0"/>
                <a:sym typeface="Montserrat"/>
              </a:rPr>
              <a:t>Early Bird? Get it done before dinner</a:t>
            </a:r>
            <a:endParaRPr sz="18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42900" algn="l" rtl="0">
              <a:lnSpc>
                <a:spcPct val="100000"/>
              </a:lnSpc>
              <a:spcBef>
                <a:spcPts val="0"/>
              </a:spcBef>
              <a:spcAft>
                <a:spcPts val="0"/>
              </a:spcAft>
              <a:buClr>
                <a:schemeClr val="lt1"/>
              </a:buClr>
              <a:buSzPts val="1800"/>
              <a:buFont typeface="Montserrat"/>
              <a:buChar char="●"/>
            </a:pPr>
            <a:r>
              <a:rPr lang="en-US" sz="1800" b="0" dirty="0">
                <a:solidFill>
                  <a:schemeClr val="lt1"/>
                </a:solidFill>
                <a:latin typeface="Arial" panose="020B0604020202020204" pitchFamily="34" charset="0"/>
                <a:ea typeface="Montserrat"/>
                <a:cs typeface="Arial" panose="020B0604020202020204" pitchFamily="34" charset="0"/>
                <a:sym typeface="Montserrat"/>
              </a:rPr>
              <a:t>Learn best collaboratively? </a:t>
            </a:r>
            <a:br>
              <a:rPr lang="en-US" sz="1800" b="0" dirty="0">
                <a:solidFill>
                  <a:schemeClr val="lt1"/>
                </a:solidFill>
                <a:latin typeface="Arial" panose="020B0604020202020204" pitchFamily="34" charset="0"/>
                <a:ea typeface="Montserrat"/>
                <a:cs typeface="Arial" panose="020B0604020202020204" pitchFamily="34" charset="0"/>
                <a:sym typeface="Montserrat"/>
              </a:rPr>
            </a:br>
            <a:r>
              <a:rPr lang="en-US" sz="1800" b="0" dirty="0">
                <a:solidFill>
                  <a:schemeClr val="lt1"/>
                </a:solidFill>
                <a:latin typeface="Arial" panose="020B0604020202020204" pitchFamily="34" charset="0"/>
                <a:ea typeface="Montserrat"/>
                <a:cs typeface="Arial" panose="020B0604020202020204" pitchFamily="34" charset="0"/>
                <a:sym typeface="Montserrat"/>
              </a:rPr>
              <a:t>Set up study groups</a:t>
            </a:r>
            <a:endParaRPr sz="1800" b="0" dirty="0">
              <a:solidFill>
                <a:schemeClr val="lt1"/>
              </a:solidFill>
              <a:latin typeface="Arial" panose="020B0604020202020204" pitchFamily="34" charset="0"/>
              <a:ea typeface="Montserrat"/>
              <a:cs typeface="Arial" panose="020B0604020202020204" pitchFamily="34" charset="0"/>
              <a:sym typeface="Montserrat"/>
            </a:endParaRPr>
          </a:p>
          <a:p>
            <a:pPr marL="457200" lvl="0" indent="-342900" algn="l" rtl="0">
              <a:lnSpc>
                <a:spcPct val="100000"/>
              </a:lnSpc>
              <a:spcBef>
                <a:spcPts val="0"/>
              </a:spcBef>
              <a:spcAft>
                <a:spcPts val="0"/>
              </a:spcAft>
              <a:buClr>
                <a:schemeClr val="lt1"/>
              </a:buClr>
              <a:buSzPts val="1800"/>
              <a:buFont typeface="Montserrat"/>
              <a:buChar char="●"/>
            </a:pPr>
            <a:r>
              <a:rPr lang="en-US" sz="1800" b="0" dirty="0">
                <a:solidFill>
                  <a:schemeClr val="lt1"/>
                </a:solidFill>
                <a:latin typeface="Arial" panose="020B0604020202020204" pitchFamily="34" charset="0"/>
                <a:ea typeface="Montserrat"/>
                <a:cs typeface="Arial" panose="020B0604020202020204" pitchFamily="34" charset="0"/>
                <a:sym typeface="Montserrat"/>
              </a:rPr>
              <a:t>Work well under pressure? Make sure to set aside time to get the work done.</a:t>
            </a:r>
            <a:endParaRPr sz="1800" b="0"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128" name="Google Shape;128;g2f11de47632_0_66"/>
          <p:cNvSpPr txBox="1"/>
          <p:nvPr/>
        </p:nvSpPr>
        <p:spPr>
          <a:xfrm>
            <a:off x="1779300" y="4706550"/>
            <a:ext cx="7440900" cy="369900"/>
          </a:xfrm>
          <a:prstGeom prst="rect">
            <a:avLst/>
          </a:prstGeom>
          <a:noFill/>
          <a:ln>
            <a:noFill/>
          </a:ln>
        </p:spPr>
        <p:txBody>
          <a:bodyPr spcFirstLastPara="1" wrap="square" lIns="0" tIns="0" rIns="0" bIns="0" anchor="t" anchorCtr="0">
            <a:noAutofit/>
          </a:bodyPr>
          <a:lstStyle/>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Refer to Important Course Information Module in Canvas for </a:t>
            </a:r>
          </a:p>
          <a:p>
            <a:pPr lvl="0"/>
            <a:r>
              <a:rPr lang="en-US" sz="1300" b="1" dirty="0">
                <a:solidFill>
                  <a:srgbClr val="1A439B"/>
                </a:solidFill>
                <a:latin typeface="Arial" panose="020B0604020202020204" pitchFamily="34" charset="0"/>
                <a:ea typeface="Montserrat"/>
                <a:cs typeface="Arial" panose="020B0604020202020204" pitchFamily="34" charset="0"/>
                <a:sym typeface="Montserrat"/>
              </a:rPr>
              <a:t>College Resources and Policies</a:t>
            </a:r>
          </a:p>
        </p:txBody>
      </p:sp>
      <p:sp>
        <p:nvSpPr>
          <p:cNvPr id="129" name="Google Shape;129;g2f11de47632_0_66"/>
          <p:cNvSpPr/>
          <p:nvPr/>
        </p:nvSpPr>
        <p:spPr>
          <a:xfrm>
            <a:off x="5987050" y="0"/>
            <a:ext cx="3156900" cy="4663200"/>
          </a:xfrm>
          <a:prstGeom prst="rect">
            <a:avLst/>
          </a:prstGeom>
          <a:solidFill>
            <a:srgbClr val="5DB2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30" name="Google Shape;130;g2f11de47632_0_66"/>
          <p:cNvSpPr txBox="1">
            <a:spLocks noGrp="1"/>
          </p:cNvSpPr>
          <p:nvPr>
            <p:ph type="title"/>
          </p:nvPr>
        </p:nvSpPr>
        <p:spPr>
          <a:xfrm>
            <a:off x="5987050" y="4119864"/>
            <a:ext cx="3156900" cy="215100"/>
          </a:xfrm>
          <a:prstGeom prst="rect">
            <a:avLst/>
          </a:prstGeom>
          <a:noFill/>
          <a:ln>
            <a:noFill/>
          </a:ln>
        </p:spPr>
        <p:txBody>
          <a:bodyPr spcFirstLastPara="1" wrap="square" lIns="0" tIns="0" rIns="0" bIns="0" anchor="t" anchorCtr="0">
            <a:noAutofit/>
          </a:bodyPr>
          <a:lstStyle/>
          <a:p>
            <a:pPr marL="0" lvl="0" indent="0" algn="ctr" rtl="0">
              <a:lnSpc>
                <a:spcPct val="175000"/>
              </a:lnSpc>
              <a:spcBef>
                <a:spcPts val="0"/>
              </a:spcBef>
              <a:spcAft>
                <a:spcPts val="0"/>
              </a:spcAft>
              <a:buSzPts val="1400"/>
              <a:buNone/>
            </a:pPr>
            <a:r>
              <a:rPr lang="en-US" sz="1700" dirty="0">
                <a:solidFill>
                  <a:schemeClr val="lt1"/>
                </a:solidFill>
                <a:latin typeface="Arial" panose="020B0604020202020204" pitchFamily="34" charset="0"/>
                <a:ea typeface="Montserrat"/>
                <a:cs typeface="Arial" panose="020B0604020202020204" pitchFamily="34" charset="0"/>
                <a:sym typeface="Montserrat"/>
              </a:rPr>
              <a:t>Week 7 (10/14) &amp; 15 (12/9)</a:t>
            </a:r>
            <a:endParaRPr sz="1700" dirty="0">
              <a:solidFill>
                <a:schemeClr val="lt1"/>
              </a:solidFill>
              <a:latin typeface="Arial" panose="020B0604020202020204" pitchFamily="34" charset="0"/>
              <a:ea typeface="Montserrat"/>
              <a:cs typeface="Arial" panose="020B0604020202020204" pitchFamily="34" charset="0"/>
              <a:sym typeface="Montserrat"/>
            </a:endParaRPr>
          </a:p>
          <a:p>
            <a:pPr marL="0" lvl="0" indent="0" algn="l" rtl="0">
              <a:lnSpc>
                <a:spcPct val="175000"/>
              </a:lnSpc>
              <a:spcBef>
                <a:spcPts val="0"/>
              </a:spcBef>
              <a:spcAft>
                <a:spcPts val="0"/>
              </a:spcAft>
              <a:buSzPts val="1400"/>
              <a:buNone/>
            </a:pPr>
            <a:endParaRPr sz="1700" dirty="0">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r>
              <a:rPr lang="en-US" sz="1000" dirty="0">
                <a:solidFill>
                  <a:schemeClr val="lt1"/>
                </a:solidFill>
                <a:latin typeface="Montserrat"/>
                <a:ea typeface="Montserrat"/>
                <a:cs typeface="Montserrat"/>
                <a:sym typeface="Montserrat"/>
              </a:rPr>
              <a:t> </a:t>
            </a:r>
            <a:endParaRPr sz="1000" dirty="0">
              <a:solidFill>
                <a:schemeClr val="lt1"/>
              </a:solidFill>
              <a:latin typeface="Montserrat"/>
              <a:ea typeface="Montserrat"/>
              <a:cs typeface="Montserrat"/>
              <a:sym typeface="Montserrat"/>
            </a:endParaRPr>
          </a:p>
        </p:txBody>
      </p:sp>
      <p:pic>
        <p:nvPicPr>
          <p:cNvPr id="131" name="Google Shape;131;g2f11de47632_0_66"/>
          <p:cNvPicPr preferRelativeResize="0"/>
          <p:nvPr/>
        </p:nvPicPr>
        <p:blipFill rotWithShape="1">
          <a:blip r:embed="rId3">
            <a:alphaModFix/>
          </a:blip>
          <a:srcRect l="33671" r="15226"/>
          <a:stretch/>
        </p:blipFill>
        <p:spPr>
          <a:xfrm>
            <a:off x="5987049" y="0"/>
            <a:ext cx="3156900" cy="4111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1393</Words>
  <Application>Microsoft Macintosh PowerPoint</Application>
  <PresentationFormat>On-screen Show (16:9)</PresentationFormat>
  <Paragraphs>176</Paragraphs>
  <Slides>11</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Book Antiqua</vt:lpstr>
      <vt:lpstr>Montserrat</vt:lpstr>
      <vt:lpstr>Libre Baskerville</vt:lpstr>
      <vt:lpstr>Arial Black</vt:lpstr>
      <vt:lpstr>Calibri</vt:lpstr>
      <vt:lpstr>Arial</vt:lpstr>
      <vt:lpstr>Times New Roman</vt:lpstr>
      <vt:lpstr>Simple Light</vt:lpstr>
      <vt:lpstr>Be A Strong Student Fall 2024</vt:lpstr>
      <vt:lpstr>You Belong Here: Info for Instructors  A diverse array individuals representing many departments and programs at Manor College developed this campaign to raise awareness of the behaviors and actions that STRONG students develop and practice.  All Blue Jays can be STRONG students! Blue Jays can soar to new heights! This campaign makes explicit what it takes to become STRONG – it’s small, simple acts that, in total, lead to success.    Instructors are invited and encouraged to support this campaign: During each week of the semester, project the slide of the week (each is dated) as students arrive in class – or for asynchronous courses, include the message as part of your weekly overview. Adopt an interventionist, positive, and explicit approach to guiding students in developing these behaviors.</vt:lpstr>
      <vt:lpstr>You Belong Here Attend Class Like You Mean It  Arrive early – be ready to learn on time. Avoid absences, know the attendance policy for each class Prevent Distractions Select a seat where you can see and hear Take out earbuds/remove headphones Silence cell phones If using a computer, open your browser only  to tabs relevant to class Ask questions. Respond when your instructor  asks questions. Take notes: don’t rely only on provided  PowerPoints and outlines. Refer to the syllabus and Canvas often: they are  your course guides</vt:lpstr>
      <vt:lpstr>You Belong Here Time Management!  Effective time management lowers stress and improves performance! Plan study time: 1 class hour = 2 to 3 out-of-class study and prep hours (this includes hybrid and online). Schedule your time/use a calendar: class time, homework, commuting, work, social, self-care. Time Management is the #1 student challenge – get help! Your professors Manor College Learning Center Your Academic Advisor Campus Counselor</vt:lpstr>
      <vt:lpstr>You Belong Here Submit Assignments…On Time  Homework matters for: Final grade Success on larger projects and exams Submitting work after the deadline can result in: Reduction in grades (varies by professor) Falling behind Pay especially close attention to due dates in online and hybrid courses Unexpected emergency?  Contact instructor as soon as possible</vt:lpstr>
      <vt:lpstr>You Belong Here Seek Academic Help  First – talk to your professor! Go to the instructor’s office hours Contact the Learning Center for tutoring help  Michael Blose – mblose@manor.edu  Contact a librarian for research help  Sarah Baum – sbaum@manor.edu  Connect with Disability Services for academic accommodations Anessa Rodriguez – arodriguez@manor.edu Problems with Registration? Paying your Bill?  Account holds?  Contact Assistant Director of Student Accounts – studentaccounts@manor.edu </vt:lpstr>
      <vt:lpstr>You Belong Here Take Care of You…All of You!  Get enough sleep! Exercise – even moderate exercise helps Attend class hydrated and nourished Use your Student Health Center Jen Winters – jwinters@manor.edu    Consult with Counseling Services  Christie Prince – cprince@manor.edu  Spend time with friends, families, pets, etc. Plan downtime!  </vt:lpstr>
      <vt:lpstr>You Belong Here Deal with Absences Effectively  Avoid absences: Make sure you understand the absence policy in each class - - they may not all be the same! If you are absent: Let your professors know in advance Complete and submit assignments that are due Don’t ask “Did I miss anything?”  Get notes from a reliable classmate… ask Professor “What did I miss?”   If you will need to be out for an extended time, contact Sharon Madden in the Provost’s Office (smadden@manor.edu or extension 1243)</vt:lpstr>
      <vt:lpstr>You Belong Here Know Yourself  Have a study plan: where you are most effective (library? cafe? kitchen table?) Plan your time: Night owls? Avoid “wait until morning” Early Bird? Get it done before dinner Learn best collaboratively?  Set up study groups Work well under pressure? Make sure to set aside time to get the work done.</vt:lpstr>
      <vt:lpstr>You Belong Here Make Your Own Community  College is more than just going to class What to do? Navigate to manor.edu Click on Student Life (top right) Click on Student Engagement  (bottom left) Select Student Clubs and Organizations from the drop down Remember: If you don’t see what you want, you can create your own club (use the form at the bottom to share your ideas)</vt:lpstr>
      <vt:lpstr>You Belong Here Campaign  Questions?   Be in touch with:   Joe Gillespie, Provost  jgillespie@manor.edu 215-885-2360 ext. 1223  Elinore Leonards, Director of Student Success eleonards@manor.edu 215-885-2360 ext. 1239</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Strong Student Fall 2024</dc:title>
  <cp:lastModifiedBy>Microsoft Office User</cp:lastModifiedBy>
  <cp:revision>2</cp:revision>
  <dcterms:modified xsi:type="dcterms:W3CDTF">2024-08-26T17:07:49Z</dcterms:modified>
</cp:coreProperties>
</file>